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5"/>
  </p:notesMasterIdLst>
  <p:sldIdLst>
    <p:sldId id="256" r:id="rId2"/>
    <p:sldId id="267" r:id="rId3"/>
    <p:sldId id="300" r:id="rId4"/>
    <p:sldId id="301" r:id="rId5"/>
    <p:sldId id="271" r:id="rId6"/>
    <p:sldId id="272" r:id="rId7"/>
    <p:sldId id="262" r:id="rId8"/>
    <p:sldId id="274" r:id="rId9"/>
    <p:sldId id="303" r:id="rId10"/>
    <p:sldId id="260" r:id="rId11"/>
    <p:sldId id="298" r:id="rId12"/>
    <p:sldId id="302" r:id="rId13"/>
    <p:sldId id="280" r:id="rId14"/>
    <p:sldId id="281" r:id="rId15"/>
    <p:sldId id="282" r:id="rId16"/>
    <p:sldId id="283" r:id="rId17"/>
    <p:sldId id="285" r:id="rId18"/>
    <p:sldId id="286" r:id="rId19"/>
    <p:sldId id="287" r:id="rId20"/>
    <p:sldId id="304" r:id="rId21"/>
    <p:sldId id="305" r:id="rId22"/>
    <p:sldId id="306" r:id="rId23"/>
    <p:sldId id="307" r:id="rId24"/>
    <p:sldId id="290" r:id="rId25"/>
    <p:sldId id="297" r:id="rId26"/>
    <p:sldId id="310" r:id="rId27"/>
    <p:sldId id="293" r:id="rId28"/>
    <p:sldId id="294" r:id="rId29"/>
    <p:sldId id="295" r:id="rId30"/>
    <p:sldId id="296" r:id="rId31"/>
    <p:sldId id="299" r:id="rId32"/>
    <p:sldId id="308" r:id="rId33"/>
    <p:sldId id="309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F93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711" autoAdjust="0"/>
    <p:restoredTop sz="95885" autoAdjust="0"/>
  </p:normalViewPr>
  <p:slideViewPr>
    <p:cSldViewPr>
      <p:cViewPr>
        <p:scale>
          <a:sx n="80" d="100"/>
          <a:sy n="80" d="100"/>
        </p:scale>
        <p:origin x="-1264" y="-5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9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9CC058-D2A2-4657-9ABA-DEDDA4C65807}" type="doc">
      <dgm:prSet loTypeId="urn:microsoft.com/office/officeart/2005/8/layout/StepDownProcess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751109-AAA4-4944-9505-68739BD2A551}">
      <dgm:prSet phldrT="[Text]" custT="1"/>
      <dgm:spPr/>
      <dgm:t>
        <a:bodyPr/>
        <a:lstStyle/>
        <a:p>
          <a:r>
            <a:rPr lang="en-US" sz="2400" dirty="0" smtClean="0"/>
            <a:t>Identify Stakeholders</a:t>
          </a:r>
          <a:endParaRPr lang="en-US" sz="2400" dirty="0"/>
        </a:p>
      </dgm:t>
    </dgm:pt>
    <dgm:pt modelId="{03B19327-2AB2-49FD-B132-481DD58910BF}" type="parTrans" cxnId="{D318F758-CC8D-40F6-B2CC-BB2F51CDB34E}">
      <dgm:prSet/>
      <dgm:spPr/>
      <dgm:t>
        <a:bodyPr/>
        <a:lstStyle/>
        <a:p>
          <a:endParaRPr lang="en-US"/>
        </a:p>
      </dgm:t>
    </dgm:pt>
    <dgm:pt modelId="{988EAD0D-7BDE-49C9-B8CE-272C86106A3E}" type="sibTrans" cxnId="{D318F758-CC8D-40F6-B2CC-BB2F51CDB34E}">
      <dgm:prSet/>
      <dgm:spPr/>
      <dgm:t>
        <a:bodyPr/>
        <a:lstStyle/>
        <a:p>
          <a:endParaRPr lang="en-US"/>
        </a:p>
      </dgm:t>
    </dgm:pt>
    <dgm:pt modelId="{29A254DB-4D82-4903-94EC-D8ED30CCC579}">
      <dgm:prSet phldrT="[Text]" custT="1"/>
      <dgm:spPr/>
      <dgm:t>
        <a:bodyPr/>
        <a:lstStyle/>
        <a:p>
          <a:r>
            <a:rPr lang="en-US" sz="2400" dirty="0" smtClean="0"/>
            <a:t>Gather Input</a:t>
          </a:r>
          <a:endParaRPr lang="en-US" sz="2400" dirty="0"/>
        </a:p>
      </dgm:t>
    </dgm:pt>
    <dgm:pt modelId="{B9F0EE38-85F6-4CCD-8B0C-C9479746267C}" type="parTrans" cxnId="{52413202-829A-4628-B9AB-D34C24A4A671}">
      <dgm:prSet/>
      <dgm:spPr/>
      <dgm:t>
        <a:bodyPr/>
        <a:lstStyle/>
        <a:p>
          <a:endParaRPr lang="en-US"/>
        </a:p>
      </dgm:t>
    </dgm:pt>
    <dgm:pt modelId="{B3164A45-F016-4649-BD0E-A28F5D568E5A}" type="sibTrans" cxnId="{52413202-829A-4628-B9AB-D34C24A4A671}">
      <dgm:prSet/>
      <dgm:spPr/>
      <dgm:t>
        <a:bodyPr/>
        <a:lstStyle/>
        <a:p>
          <a:endParaRPr lang="en-US"/>
        </a:p>
      </dgm:t>
    </dgm:pt>
    <dgm:pt modelId="{A048496E-4857-4AAA-9198-A67722754092}">
      <dgm:prSet phldrT="[Text]" custT="1"/>
      <dgm:spPr/>
      <dgm:t>
        <a:bodyPr/>
        <a:lstStyle/>
        <a:p>
          <a:r>
            <a:rPr lang="en-US" sz="2400" dirty="0" smtClean="0"/>
            <a:t>Discuss Input</a:t>
          </a:r>
          <a:endParaRPr lang="en-US" sz="2400" dirty="0"/>
        </a:p>
      </dgm:t>
    </dgm:pt>
    <dgm:pt modelId="{EE43C72F-6B2B-4AC8-B4A4-C922AF7B12D3}" type="parTrans" cxnId="{55E25439-FC71-4FCC-9EF6-578EED02669F}">
      <dgm:prSet/>
      <dgm:spPr/>
      <dgm:t>
        <a:bodyPr/>
        <a:lstStyle/>
        <a:p>
          <a:endParaRPr lang="en-US"/>
        </a:p>
      </dgm:t>
    </dgm:pt>
    <dgm:pt modelId="{B5B65E5C-2F84-43D4-AC53-97A1749B7D87}" type="sibTrans" cxnId="{55E25439-FC71-4FCC-9EF6-578EED02669F}">
      <dgm:prSet/>
      <dgm:spPr/>
      <dgm:t>
        <a:bodyPr/>
        <a:lstStyle/>
        <a:p>
          <a:endParaRPr lang="en-US"/>
        </a:p>
      </dgm:t>
    </dgm:pt>
    <dgm:pt modelId="{B62B52EA-5796-4CA7-83B9-3BC0421D2792}">
      <dgm:prSet phldrT="[Text]" custT="1"/>
      <dgm:spPr/>
      <dgm:t>
        <a:bodyPr/>
        <a:lstStyle/>
        <a:p>
          <a:r>
            <a:rPr lang="en-US" sz="2400" dirty="0" smtClean="0"/>
            <a:t>Make Recommendations</a:t>
          </a:r>
          <a:endParaRPr lang="en-US" sz="2400" dirty="0"/>
        </a:p>
      </dgm:t>
    </dgm:pt>
    <dgm:pt modelId="{73349DA3-D1EF-41E6-AF77-0C5E47BB6D2F}" type="parTrans" cxnId="{D4B13971-B336-48EA-B96A-CFA9495AD855}">
      <dgm:prSet/>
      <dgm:spPr/>
      <dgm:t>
        <a:bodyPr/>
        <a:lstStyle/>
        <a:p>
          <a:endParaRPr lang="en-US"/>
        </a:p>
      </dgm:t>
    </dgm:pt>
    <dgm:pt modelId="{C0FB3459-CF93-41CE-AD5D-A2212EB9B954}" type="sibTrans" cxnId="{D4B13971-B336-48EA-B96A-CFA9495AD855}">
      <dgm:prSet/>
      <dgm:spPr/>
      <dgm:t>
        <a:bodyPr/>
        <a:lstStyle/>
        <a:p>
          <a:endParaRPr lang="en-US"/>
        </a:p>
      </dgm:t>
    </dgm:pt>
    <dgm:pt modelId="{23D1A8E8-8128-435D-87C5-56154C264455}" type="pres">
      <dgm:prSet presAssocID="{6E9CC058-D2A2-4657-9ABA-DEDDA4C6580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A86E7B7-DCAB-4A46-A500-5F8C77CE42AF}" type="pres">
      <dgm:prSet presAssocID="{30751109-AAA4-4944-9505-68739BD2A551}" presName="composite" presStyleCnt="0"/>
      <dgm:spPr/>
    </dgm:pt>
    <dgm:pt modelId="{656DB044-A0D0-41EB-9590-F3F7D6008461}" type="pres">
      <dgm:prSet presAssocID="{30751109-AAA4-4944-9505-68739BD2A551}" presName="bentUpArrow1" presStyleLbl="alignImgPlace1" presStyleIdx="0" presStyleCnt="3"/>
      <dgm:spPr/>
    </dgm:pt>
    <dgm:pt modelId="{F6D3AEDD-878C-4331-B2F7-9F477B428C32}" type="pres">
      <dgm:prSet presAssocID="{30751109-AAA4-4944-9505-68739BD2A551}" presName="ParentText" presStyleLbl="node1" presStyleIdx="0" presStyleCnt="4" custScaleX="357151" custScaleY="31534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78D269-7AD6-4807-9F70-9266F2CEBEF8}" type="pres">
      <dgm:prSet presAssocID="{30751109-AAA4-4944-9505-68739BD2A551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95E921-D6A9-41F7-B198-1CB7B4D725A3}" type="pres">
      <dgm:prSet presAssocID="{988EAD0D-7BDE-49C9-B8CE-272C86106A3E}" presName="sibTrans" presStyleCnt="0"/>
      <dgm:spPr/>
    </dgm:pt>
    <dgm:pt modelId="{4BD83D32-3184-4417-8AF4-9E2C4E9C4C01}" type="pres">
      <dgm:prSet presAssocID="{29A254DB-4D82-4903-94EC-D8ED30CCC579}" presName="composite" presStyleCnt="0"/>
      <dgm:spPr/>
    </dgm:pt>
    <dgm:pt modelId="{2B7BD90C-1398-472A-8644-B1D96E47D0A7}" type="pres">
      <dgm:prSet presAssocID="{29A254DB-4D82-4903-94EC-D8ED30CCC579}" presName="bentUpArrow1" presStyleLbl="alignImgPlace1" presStyleIdx="1" presStyleCnt="3"/>
      <dgm:spPr/>
    </dgm:pt>
    <dgm:pt modelId="{2C18D5BA-A951-4F86-A63D-B1696407B3A5}" type="pres">
      <dgm:prSet presAssocID="{29A254DB-4D82-4903-94EC-D8ED30CCC579}" presName="ParentText" presStyleLbl="node1" presStyleIdx="1" presStyleCnt="4" custScaleX="357151" custScaleY="31534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5B43B-BA36-4D3B-9084-CA2FD407136C}" type="pres">
      <dgm:prSet presAssocID="{29A254DB-4D82-4903-94EC-D8ED30CCC579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BAFDD15F-4952-4714-ADF0-2FAE7FF50869}" type="pres">
      <dgm:prSet presAssocID="{B3164A45-F016-4649-BD0E-A28F5D568E5A}" presName="sibTrans" presStyleCnt="0"/>
      <dgm:spPr/>
    </dgm:pt>
    <dgm:pt modelId="{7B08C517-0349-43C8-8342-D73868B026DC}" type="pres">
      <dgm:prSet presAssocID="{A048496E-4857-4AAA-9198-A67722754092}" presName="composite" presStyleCnt="0"/>
      <dgm:spPr/>
    </dgm:pt>
    <dgm:pt modelId="{15F07A44-C8CE-456D-A77E-0A08EF711863}" type="pres">
      <dgm:prSet presAssocID="{A048496E-4857-4AAA-9198-A67722754092}" presName="bentUpArrow1" presStyleLbl="alignImgPlace1" presStyleIdx="2" presStyleCnt="3"/>
      <dgm:spPr/>
    </dgm:pt>
    <dgm:pt modelId="{F200B661-62DF-4C6E-99B7-3EE819637A7F}" type="pres">
      <dgm:prSet presAssocID="{A048496E-4857-4AAA-9198-A67722754092}" presName="ParentText" presStyleLbl="node1" presStyleIdx="2" presStyleCnt="4" custScaleX="357151" custScaleY="31534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2391AD-D5F7-4887-8852-7A4F188E692C}" type="pres">
      <dgm:prSet presAssocID="{A048496E-4857-4AAA-9198-A67722754092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D4150E-3C1D-4323-B4FB-CDFEF6E1BB48}" type="pres">
      <dgm:prSet presAssocID="{B5B65E5C-2F84-43D4-AC53-97A1749B7D87}" presName="sibTrans" presStyleCnt="0"/>
      <dgm:spPr/>
    </dgm:pt>
    <dgm:pt modelId="{6F101B41-67E5-4C99-91B0-7B7B1666660F}" type="pres">
      <dgm:prSet presAssocID="{B62B52EA-5796-4CA7-83B9-3BC0421D2792}" presName="composite" presStyleCnt="0"/>
      <dgm:spPr/>
    </dgm:pt>
    <dgm:pt modelId="{13780340-BEC8-4BEE-9640-B7114F22BD6F}" type="pres">
      <dgm:prSet presAssocID="{B62B52EA-5796-4CA7-83B9-3BC0421D2792}" presName="ParentText" presStyleLbl="node1" presStyleIdx="3" presStyleCnt="4" custScaleX="467644" custScaleY="31534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B13971-B336-48EA-B96A-CFA9495AD855}" srcId="{6E9CC058-D2A2-4657-9ABA-DEDDA4C65807}" destId="{B62B52EA-5796-4CA7-83B9-3BC0421D2792}" srcOrd="3" destOrd="0" parTransId="{73349DA3-D1EF-41E6-AF77-0C5E47BB6D2F}" sibTransId="{C0FB3459-CF93-41CE-AD5D-A2212EB9B954}"/>
    <dgm:cxn modelId="{6EDEC636-A845-419A-8D00-2FAD5FFADEF3}" type="presOf" srcId="{30751109-AAA4-4944-9505-68739BD2A551}" destId="{F6D3AEDD-878C-4331-B2F7-9F477B428C32}" srcOrd="0" destOrd="0" presId="urn:microsoft.com/office/officeart/2005/8/layout/StepDownProcess"/>
    <dgm:cxn modelId="{52413202-829A-4628-B9AB-D34C24A4A671}" srcId="{6E9CC058-D2A2-4657-9ABA-DEDDA4C65807}" destId="{29A254DB-4D82-4903-94EC-D8ED30CCC579}" srcOrd="1" destOrd="0" parTransId="{B9F0EE38-85F6-4CCD-8B0C-C9479746267C}" sibTransId="{B3164A45-F016-4649-BD0E-A28F5D568E5A}"/>
    <dgm:cxn modelId="{D318F758-CC8D-40F6-B2CC-BB2F51CDB34E}" srcId="{6E9CC058-D2A2-4657-9ABA-DEDDA4C65807}" destId="{30751109-AAA4-4944-9505-68739BD2A551}" srcOrd="0" destOrd="0" parTransId="{03B19327-2AB2-49FD-B132-481DD58910BF}" sibTransId="{988EAD0D-7BDE-49C9-B8CE-272C86106A3E}"/>
    <dgm:cxn modelId="{55E25439-FC71-4FCC-9EF6-578EED02669F}" srcId="{6E9CC058-D2A2-4657-9ABA-DEDDA4C65807}" destId="{A048496E-4857-4AAA-9198-A67722754092}" srcOrd="2" destOrd="0" parTransId="{EE43C72F-6B2B-4AC8-B4A4-C922AF7B12D3}" sibTransId="{B5B65E5C-2F84-43D4-AC53-97A1749B7D87}"/>
    <dgm:cxn modelId="{02831758-D314-4B60-B226-581863C61349}" type="presOf" srcId="{A048496E-4857-4AAA-9198-A67722754092}" destId="{F200B661-62DF-4C6E-99B7-3EE819637A7F}" srcOrd="0" destOrd="0" presId="urn:microsoft.com/office/officeart/2005/8/layout/StepDownProcess"/>
    <dgm:cxn modelId="{1F5EE976-267A-403B-B75C-1D2974B351B6}" type="presOf" srcId="{6E9CC058-D2A2-4657-9ABA-DEDDA4C65807}" destId="{23D1A8E8-8128-435D-87C5-56154C264455}" srcOrd="0" destOrd="0" presId="urn:microsoft.com/office/officeart/2005/8/layout/StepDownProcess"/>
    <dgm:cxn modelId="{98B74769-5996-40E8-9200-430254FE1DF1}" type="presOf" srcId="{B62B52EA-5796-4CA7-83B9-3BC0421D2792}" destId="{13780340-BEC8-4BEE-9640-B7114F22BD6F}" srcOrd="0" destOrd="0" presId="urn:microsoft.com/office/officeart/2005/8/layout/StepDownProcess"/>
    <dgm:cxn modelId="{613A7A0C-8D44-483E-A094-FC6F6D529DEB}" type="presOf" srcId="{29A254DB-4D82-4903-94EC-D8ED30CCC579}" destId="{2C18D5BA-A951-4F86-A63D-B1696407B3A5}" srcOrd="0" destOrd="0" presId="urn:microsoft.com/office/officeart/2005/8/layout/StepDownProcess"/>
    <dgm:cxn modelId="{0AAB93B2-610B-4AE4-BE68-3BBF0DCA2D94}" type="presParOf" srcId="{23D1A8E8-8128-435D-87C5-56154C264455}" destId="{0A86E7B7-DCAB-4A46-A500-5F8C77CE42AF}" srcOrd="0" destOrd="0" presId="urn:microsoft.com/office/officeart/2005/8/layout/StepDownProcess"/>
    <dgm:cxn modelId="{3E3B3D6B-14C8-46C1-B03F-9D9B3D189AA5}" type="presParOf" srcId="{0A86E7B7-DCAB-4A46-A500-5F8C77CE42AF}" destId="{656DB044-A0D0-41EB-9590-F3F7D6008461}" srcOrd="0" destOrd="0" presId="urn:microsoft.com/office/officeart/2005/8/layout/StepDownProcess"/>
    <dgm:cxn modelId="{815EDC0B-7DF6-4EA5-9CB9-CD4796EA5800}" type="presParOf" srcId="{0A86E7B7-DCAB-4A46-A500-5F8C77CE42AF}" destId="{F6D3AEDD-878C-4331-B2F7-9F477B428C32}" srcOrd="1" destOrd="0" presId="urn:microsoft.com/office/officeart/2005/8/layout/StepDownProcess"/>
    <dgm:cxn modelId="{6937C141-B3F0-4B2E-B4B2-7AD534828B80}" type="presParOf" srcId="{0A86E7B7-DCAB-4A46-A500-5F8C77CE42AF}" destId="{E478D269-7AD6-4807-9F70-9266F2CEBEF8}" srcOrd="2" destOrd="0" presId="urn:microsoft.com/office/officeart/2005/8/layout/StepDownProcess"/>
    <dgm:cxn modelId="{89B8F33E-0065-454F-B21F-D4867DE1BD45}" type="presParOf" srcId="{23D1A8E8-8128-435D-87C5-56154C264455}" destId="{1795E921-D6A9-41F7-B198-1CB7B4D725A3}" srcOrd="1" destOrd="0" presId="urn:microsoft.com/office/officeart/2005/8/layout/StepDownProcess"/>
    <dgm:cxn modelId="{F684A4B7-6C8F-4509-B085-DE273E4A54E7}" type="presParOf" srcId="{23D1A8E8-8128-435D-87C5-56154C264455}" destId="{4BD83D32-3184-4417-8AF4-9E2C4E9C4C01}" srcOrd="2" destOrd="0" presId="urn:microsoft.com/office/officeart/2005/8/layout/StepDownProcess"/>
    <dgm:cxn modelId="{E3653B3A-9817-417E-A2AF-6E23CA073AD8}" type="presParOf" srcId="{4BD83D32-3184-4417-8AF4-9E2C4E9C4C01}" destId="{2B7BD90C-1398-472A-8644-B1D96E47D0A7}" srcOrd="0" destOrd="0" presId="urn:microsoft.com/office/officeart/2005/8/layout/StepDownProcess"/>
    <dgm:cxn modelId="{0C61ED94-E98E-4486-9BC4-172619289895}" type="presParOf" srcId="{4BD83D32-3184-4417-8AF4-9E2C4E9C4C01}" destId="{2C18D5BA-A951-4F86-A63D-B1696407B3A5}" srcOrd="1" destOrd="0" presId="urn:microsoft.com/office/officeart/2005/8/layout/StepDownProcess"/>
    <dgm:cxn modelId="{CF8295AA-D4FA-4C50-9245-4E5645231DEE}" type="presParOf" srcId="{4BD83D32-3184-4417-8AF4-9E2C4E9C4C01}" destId="{67B5B43B-BA36-4D3B-9084-CA2FD407136C}" srcOrd="2" destOrd="0" presId="urn:microsoft.com/office/officeart/2005/8/layout/StepDownProcess"/>
    <dgm:cxn modelId="{22A0481C-860D-4DFD-A635-8FD7FEB56514}" type="presParOf" srcId="{23D1A8E8-8128-435D-87C5-56154C264455}" destId="{BAFDD15F-4952-4714-ADF0-2FAE7FF50869}" srcOrd="3" destOrd="0" presId="urn:microsoft.com/office/officeart/2005/8/layout/StepDownProcess"/>
    <dgm:cxn modelId="{92E28568-A5A8-4A9B-A8A8-C842E1054906}" type="presParOf" srcId="{23D1A8E8-8128-435D-87C5-56154C264455}" destId="{7B08C517-0349-43C8-8342-D73868B026DC}" srcOrd="4" destOrd="0" presId="urn:microsoft.com/office/officeart/2005/8/layout/StepDownProcess"/>
    <dgm:cxn modelId="{53643AB0-02E8-4E64-AB2A-4F7FCCEE8C6F}" type="presParOf" srcId="{7B08C517-0349-43C8-8342-D73868B026DC}" destId="{15F07A44-C8CE-456D-A77E-0A08EF711863}" srcOrd="0" destOrd="0" presId="urn:microsoft.com/office/officeart/2005/8/layout/StepDownProcess"/>
    <dgm:cxn modelId="{EB5152BF-02E1-45C2-99CA-7872358D5E67}" type="presParOf" srcId="{7B08C517-0349-43C8-8342-D73868B026DC}" destId="{F200B661-62DF-4C6E-99B7-3EE819637A7F}" srcOrd="1" destOrd="0" presId="urn:microsoft.com/office/officeart/2005/8/layout/StepDownProcess"/>
    <dgm:cxn modelId="{C4E5D801-BFC8-415B-B92B-1CDB1282BCEE}" type="presParOf" srcId="{7B08C517-0349-43C8-8342-D73868B026DC}" destId="{9A2391AD-D5F7-4887-8852-7A4F188E692C}" srcOrd="2" destOrd="0" presId="urn:microsoft.com/office/officeart/2005/8/layout/StepDownProcess"/>
    <dgm:cxn modelId="{2EA7B67C-5530-47E8-8F67-88EAAB4879E2}" type="presParOf" srcId="{23D1A8E8-8128-435D-87C5-56154C264455}" destId="{57D4150E-3C1D-4323-B4FB-CDFEF6E1BB48}" srcOrd="5" destOrd="0" presId="urn:microsoft.com/office/officeart/2005/8/layout/StepDownProcess"/>
    <dgm:cxn modelId="{7CF966B5-618A-4B27-AFD3-629451D5ECA1}" type="presParOf" srcId="{23D1A8E8-8128-435D-87C5-56154C264455}" destId="{6F101B41-67E5-4C99-91B0-7B7B1666660F}" srcOrd="6" destOrd="0" presId="urn:microsoft.com/office/officeart/2005/8/layout/StepDownProcess"/>
    <dgm:cxn modelId="{5CF8FABE-9F85-4895-A2B8-CD85639032B4}" type="presParOf" srcId="{6F101B41-67E5-4C99-91B0-7B7B1666660F}" destId="{13780340-BEC8-4BEE-9640-B7114F22BD6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DB044-A0D0-41EB-9590-F3F7D6008461}">
      <dsp:nvSpPr>
        <dsp:cNvPr id="0" name=""/>
        <dsp:cNvSpPr/>
      </dsp:nvSpPr>
      <dsp:spPr>
        <a:xfrm rot="5400000">
          <a:off x="1279106" y="925146"/>
          <a:ext cx="401050" cy="45658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6D3AEDD-878C-4331-B2F7-9F477B428C32}">
      <dsp:nvSpPr>
        <dsp:cNvPr id="0" name=""/>
        <dsp:cNvSpPr/>
      </dsp:nvSpPr>
      <dsp:spPr>
        <a:xfrm>
          <a:off x="304797" y="-28253"/>
          <a:ext cx="2411241" cy="149022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Identify Stakeholders</a:t>
          </a:r>
          <a:endParaRPr lang="en-US" sz="2400" kern="1200" dirty="0"/>
        </a:p>
      </dsp:txBody>
      <dsp:txXfrm>
        <a:off x="377557" y="44507"/>
        <a:ext cx="2265721" cy="1344708"/>
      </dsp:txXfrm>
    </dsp:sp>
    <dsp:sp modelId="{E478D269-7AD6-4807-9F70-9266F2CEBEF8}">
      <dsp:nvSpPr>
        <dsp:cNvPr id="0" name=""/>
        <dsp:cNvSpPr/>
      </dsp:nvSpPr>
      <dsp:spPr>
        <a:xfrm>
          <a:off x="1847985" y="525645"/>
          <a:ext cx="491026" cy="381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7BD90C-1398-472A-8644-B1D96E47D0A7}">
      <dsp:nvSpPr>
        <dsp:cNvPr id="0" name=""/>
        <dsp:cNvSpPr/>
      </dsp:nvSpPr>
      <dsp:spPr>
        <a:xfrm rot="5400000">
          <a:off x="2436502" y="2072840"/>
          <a:ext cx="401050" cy="45658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251237"/>
            <a:satOff val="2483"/>
            <a:lumOff val="471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tint val="50000"/>
              <a:hueOff val="251237"/>
              <a:satOff val="2483"/>
              <a:lumOff val="4716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C18D5BA-A951-4F86-A63D-B1696407B3A5}">
      <dsp:nvSpPr>
        <dsp:cNvPr id="0" name=""/>
        <dsp:cNvSpPr/>
      </dsp:nvSpPr>
      <dsp:spPr>
        <a:xfrm>
          <a:off x="1462194" y="1119439"/>
          <a:ext cx="2411241" cy="1490228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Gather Input</a:t>
          </a:r>
          <a:endParaRPr lang="en-US" sz="2400" kern="1200" dirty="0"/>
        </a:p>
      </dsp:txBody>
      <dsp:txXfrm>
        <a:off x="1534954" y="1192199"/>
        <a:ext cx="2265721" cy="1344708"/>
      </dsp:txXfrm>
    </dsp:sp>
    <dsp:sp modelId="{67B5B43B-BA36-4D3B-9084-CA2FD407136C}">
      <dsp:nvSpPr>
        <dsp:cNvPr id="0" name=""/>
        <dsp:cNvSpPr/>
      </dsp:nvSpPr>
      <dsp:spPr>
        <a:xfrm>
          <a:off x="3005381" y="1673338"/>
          <a:ext cx="491026" cy="381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F07A44-C8CE-456D-A77E-0A08EF711863}">
      <dsp:nvSpPr>
        <dsp:cNvPr id="0" name=""/>
        <dsp:cNvSpPr/>
      </dsp:nvSpPr>
      <dsp:spPr>
        <a:xfrm rot="5400000">
          <a:off x="3593898" y="3220533"/>
          <a:ext cx="401050" cy="45658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502474"/>
            <a:satOff val="4967"/>
            <a:lumOff val="943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tint val="50000"/>
              <a:hueOff val="502474"/>
              <a:satOff val="4967"/>
              <a:lumOff val="9431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200B661-62DF-4C6E-99B7-3EE819637A7F}">
      <dsp:nvSpPr>
        <dsp:cNvPr id="0" name=""/>
        <dsp:cNvSpPr/>
      </dsp:nvSpPr>
      <dsp:spPr>
        <a:xfrm>
          <a:off x="2619590" y="2267132"/>
          <a:ext cx="2411241" cy="1490228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Discuss Input</a:t>
          </a:r>
          <a:endParaRPr lang="en-US" sz="2400" kern="1200" dirty="0"/>
        </a:p>
      </dsp:txBody>
      <dsp:txXfrm>
        <a:off x="2692350" y="2339892"/>
        <a:ext cx="2265721" cy="1344708"/>
      </dsp:txXfrm>
    </dsp:sp>
    <dsp:sp modelId="{9A2391AD-D5F7-4887-8852-7A4F188E692C}">
      <dsp:nvSpPr>
        <dsp:cNvPr id="0" name=""/>
        <dsp:cNvSpPr/>
      </dsp:nvSpPr>
      <dsp:spPr>
        <a:xfrm>
          <a:off x="4162777" y="2821031"/>
          <a:ext cx="491026" cy="381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780340-BEC8-4BEE-9640-B7114F22BD6F}">
      <dsp:nvSpPr>
        <dsp:cNvPr id="0" name=""/>
        <dsp:cNvSpPr/>
      </dsp:nvSpPr>
      <dsp:spPr>
        <a:xfrm>
          <a:off x="3776986" y="3414825"/>
          <a:ext cx="3157215" cy="1490228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Make Recommendations</a:t>
          </a:r>
          <a:endParaRPr lang="en-US" sz="2400" kern="1200" dirty="0"/>
        </a:p>
      </dsp:txBody>
      <dsp:txXfrm>
        <a:off x="3849746" y="3487585"/>
        <a:ext cx="3011695" cy="1344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F084036-4684-49C9-90BD-8A1E306AF545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F2C7E31-FD09-4D4A-97A7-CF8706C21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6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C7E31-FD09-4D4A-97A7-CF8706C21B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98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</a:rPr>
              <a:t>Beaver Lake, Blue Mountain Lake,  Bull Shoals Lake, Lake Catherine, </a:t>
            </a:r>
            <a:r>
              <a:rPr lang="en-US" dirty="0" err="1">
                <a:latin typeface="Times New Roman" pitchFamily="18" charset="0"/>
              </a:rPr>
              <a:t>Dierks</a:t>
            </a:r>
            <a:r>
              <a:rPr lang="en-US" dirty="0">
                <a:latin typeface="Times New Roman" pitchFamily="18" charset="0"/>
              </a:rPr>
              <a:t> Lake, </a:t>
            </a:r>
            <a:r>
              <a:rPr lang="en-US" dirty="0" err="1">
                <a:latin typeface="Times New Roman" pitchFamily="18" charset="0"/>
              </a:rPr>
              <a:t>DeGray</a:t>
            </a:r>
            <a:r>
              <a:rPr lang="en-US" dirty="0">
                <a:latin typeface="Times New Roman" pitchFamily="18" charset="0"/>
              </a:rPr>
              <a:t> Lake, </a:t>
            </a:r>
            <a:r>
              <a:rPr lang="en-US" dirty="0" err="1">
                <a:latin typeface="Times New Roman" pitchFamily="18" charset="0"/>
              </a:rPr>
              <a:t>DeQueen</a:t>
            </a:r>
            <a:r>
              <a:rPr lang="en-US" dirty="0">
                <a:latin typeface="Times New Roman" pitchFamily="18" charset="0"/>
              </a:rPr>
              <a:t> Lake, </a:t>
            </a:r>
            <a:r>
              <a:rPr lang="en-US" dirty="0" err="1">
                <a:latin typeface="Times New Roman" pitchFamily="18" charset="0"/>
              </a:rPr>
              <a:t>Gillham</a:t>
            </a:r>
            <a:r>
              <a:rPr lang="en-US" dirty="0">
                <a:latin typeface="Times New Roman" pitchFamily="18" charset="0"/>
              </a:rPr>
              <a:t> Lake, </a:t>
            </a:r>
            <a:r>
              <a:rPr lang="en-US" dirty="0" err="1">
                <a:latin typeface="Times New Roman" pitchFamily="18" charset="0"/>
              </a:rPr>
              <a:t>Greers</a:t>
            </a:r>
            <a:r>
              <a:rPr lang="en-US" dirty="0">
                <a:latin typeface="Times New Roman" pitchFamily="18" charset="0"/>
              </a:rPr>
              <a:t> Ferry Lake, Lake </a:t>
            </a:r>
            <a:r>
              <a:rPr lang="en-US" dirty="0" err="1">
                <a:latin typeface="Times New Roman" pitchFamily="18" charset="0"/>
              </a:rPr>
              <a:t>Greeson</a:t>
            </a:r>
            <a:r>
              <a:rPr lang="en-US" dirty="0">
                <a:latin typeface="Times New Roman" pitchFamily="18" charset="0"/>
              </a:rPr>
              <a:t>, Lake Hamilton, Lake Millwood, Lake Nimrod, Lake </a:t>
            </a:r>
            <a:r>
              <a:rPr lang="en-US" dirty="0" err="1">
                <a:latin typeface="Times New Roman" pitchFamily="18" charset="0"/>
              </a:rPr>
              <a:t>Norfork</a:t>
            </a:r>
            <a:r>
              <a:rPr lang="en-US" dirty="0">
                <a:latin typeface="Times New Roman" pitchFamily="18" charset="0"/>
              </a:rPr>
              <a:t>, &amp; Lake Ouachita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531D3C-8938-4AB2-B1F2-4E63F272A2D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1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F9807-8B34-4C99-9B27-69C6E23FDA5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37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F9807-8B34-4C99-9B27-69C6E23FDA5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37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EB28C-A7E5-4991-93B5-66CB8C7C247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20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EB28C-A7E5-4991-93B5-66CB8C7C247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36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F9807-8B34-4C99-9B27-69C6E23FDA5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376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EB28C-A7E5-4991-93B5-66CB8C7C247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06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F9807-8B34-4C99-9B27-69C6E23FDA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37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C7E31-FD09-4D4A-97A7-CF8706C21B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31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C7E31-FD09-4D4A-97A7-CF8706C21B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86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C7E31-FD09-4D4A-97A7-CF8706C21B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90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F9807-8B34-4C99-9B27-69C6E23FDA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37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D3F5A2F-B222-4B66-9016-16E43A350211}" type="slidenum">
              <a:rPr lang="en-US" altLang="en-US" smtClean="0">
                <a:latin typeface="Times New Roman" pitchFamily="18" charset="0"/>
              </a:rPr>
              <a:pPr/>
              <a:t>13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45384C2-A284-4AF8-B957-73E119950D12}" type="slidenum">
              <a:rPr lang="en-US" altLang="en-US" smtClean="0">
                <a:latin typeface="Times New Roman" pitchFamily="18" charset="0"/>
              </a:rPr>
              <a:pPr/>
              <a:t>14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Continuing</a:t>
            </a:r>
            <a:r>
              <a:rPr lang="en-US" baseline="0" dirty="0" smtClean="0"/>
              <a:t> to work on projects such as the Lakes Projects, ERW Project, &amp; working with Natural Heritage and BWD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531D3C-8938-4AB2-B1F2-4E63F272A2D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61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597B-E7AD-4CBB-94B1-B5325074BED0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C3FB-E4FC-4BE5-8968-906FE64E87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597B-E7AD-4CBB-94B1-B5325074BED0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C3FB-E4FC-4BE5-8968-906FE64E87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597B-E7AD-4CBB-94B1-B5325074BED0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C3FB-E4FC-4BE5-8968-906FE64E87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79364-302A-45F7-853C-8DD046C6B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6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ED883-83E1-4F8F-81F9-A9EE3B27A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49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EBE0C-12DE-46E5-A2E8-2BC5E7649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06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AFCA8-AF8F-463B-AD9C-3B906973D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8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597B-E7AD-4CBB-94B1-B5325074BED0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C3FB-E4FC-4BE5-8968-906FE64E87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597B-E7AD-4CBB-94B1-B5325074BED0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C3FB-E4FC-4BE5-8968-906FE64E87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597B-E7AD-4CBB-94B1-B5325074BED0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C3FB-E4FC-4BE5-8968-906FE64E87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597B-E7AD-4CBB-94B1-B5325074BED0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C3FB-E4FC-4BE5-8968-906FE64E87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597B-E7AD-4CBB-94B1-B5325074BED0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C3FB-E4FC-4BE5-8968-906FE64E87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597B-E7AD-4CBB-94B1-B5325074BED0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C3FB-E4FC-4BE5-8968-906FE64E87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597B-E7AD-4CBB-94B1-B5325074BED0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C3FB-E4FC-4BE5-8968-906FE64E87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597B-E7AD-4CBB-94B1-B5325074BED0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516C3FB-E4FC-4BE5-8968-906FE64E87A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A9597B-E7AD-4CBB-94B1-B5325074BED0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16C3FB-E4FC-4BE5-8968-906FE64E87A6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981200"/>
            <a:ext cx="5181600" cy="3886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45133" y="5887618"/>
            <a:ext cx="2768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Yocum Creek, Carroll County</a:t>
            </a:r>
            <a:endParaRPr lang="en-US" sz="16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Arkansas Dept. of Environmental Quality</a:t>
            </a:r>
            <a:br>
              <a:rPr lang="en-US" sz="3600" dirty="0"/>
            </a:br>
            <a:r>
              <a:rPr lang="en-US" sz="3600" dirty="0" smtClean="0"/>
              <a:t>Regulation </a:t>
            </a:r>
            <a:r>
              <a:rPr lang="en-US" sz="3600" dirty="0"/>
              <a:t>No. 2 </a:t>
            </a:r>
            <a:r>
              <a:rPr lang="en-US" sz="3600" dirty="0" smtClean="0"/>
              <a:t>and 303(d) List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261104" y="2895600"/>
            <a:ext cx="36420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Sarah Clem</a:t>
            </a:r>
          </a:p>
          <a:p>
            <a:r>
              <a:rPr lang="en-US" sz="2400" dirty="0" smtClean="0"/>
              <a:t>Planning Branch Manager</a:t>
            </a:r>
          </a:p>
          <a:p>
            <a:r>
              <a:rPr lang="en-US" sz="2400" dirty="0" smtClean="0"/>
              <a:t>ADEQ Water Division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87618"/>
            <a:ext cx="2667000" cy="97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2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 smtClean="0"/>
              <a:t>Triennial Review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5257800"/>
          </a:xfrm>
        </p:spPr>
        <p:txBody>
          <a:bodyPr>
            <a:normAutofit fontScale="92500"/>
          </a:bodyPr>
          <a:lstStyle/>
          <a:p>
            <a:pPr>
              <a:buClr>
                <a:schemeClr val="tx2"/>
              </a:buClr>
            </a:pPr>
            <a:r>
              <a:rPr lang="en-US" sz="2800" dirty="0">
                <a:solidFill>
                  <a:schemeClr val="tx2"/>
                </a:solidFill>
              </a:rPr>
              <a:t>Public Listening </a:t>
            </a:r>
            <a:r>
              <a:rPr lang="en-US" sz="2800" dirty="0" smtClean="0">
                <a:solidFill>
                  <a:schemeClr val="tx2"/>
                </a:solidFill>
              </a:rPr>
              <a:t>Sessions			Feb 2012</a:t>
            </a:r>
            <a:endParaRPr lang="en-US" sz="2800" dirty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en-US" sz="2800" dirty="0">
                <a:solidFill>
                  <a:schemeClr val="tx2"/>
                </a:solidFill>
              </a:rPr>
              <a:t>Stakeholder </a:t>
            </a:r>
            <a:r>
              <a:rPr lang="en-US" sz="2800" dirty="0" smtClean="0">
                <a:solidFill>
                  <a:schemeClr val="tx2"/>
                </a:solidFill>
              </a:rPr>
              <a:t>Workgroup			May-July 2012</a:t>
            </a:r>
            <a:endParaRPr lang="en-US" sz="2800" dirty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en-US" sz="2800" dirty="0"/>
              <a:t>Petition the APC&amp;E </a:t>
            </a:r>
            <a:r>
              <a:rPr lang="en-US" sz="2800" dirty="0" smtClean="0"/>
              <a:t>Commission		Sept-Oct 2012</a:t>
            </a:r>
            <a:endParaRPr lang="en-US" sz="2800" dirty="0"/>
          </a:p>
          <a:p>
            <a:pPr>
              <a:buClr>
                <a:schemeClr val="tx2"/>
              </a:buClr>
            </a:pPr>
            <a:r>
              <a:rPr lang="en-US" sz="2800" dirty="0"/>
              <a:t>Public </a:t>
            </a:r>
            <a:r>
              <a:rPr lang="en-US" sz="2800" dirty="0" smtClean="0"/>
              <a:t>Notice					Oct-Nov 2012</a:t>
            </a:r>
            <a:endParaRPr lang="en-US" sz="2800" dirty="0"/>
          </a:p>
          <a:p>
            <a:pPr>
              <a:buClr>
                <a:schemeClr val="tx2"/>
              </a:buClr>
            </a:pPr>
            <a:r>
              <a:rPr lang="en-US" sz="2800" dirty="0"/>
              <a:t>Public Hearing(s</a:t>
            </a:r>
            <a:r>
              <a:rPr lang="en-US" sz="2800" dirty="0" smtClean="0"/>
              <a:t>)				Nov-Jan 2013</a:t>
            </a:r>
            <a:endParaRPr lang="en-US" sz="2800" dirty="0"/>
          </a:p>
          <a:p>
            <a:pPr>
              <a:buClr>
                <a:schemeClr val="tx2"/>
              </a:buClr>
            </a:pPr>
            <a:r>
              <a:rPr lang="en-US" sz="2800" dirty="0"/>
              <a:t>45-day </a:t>
            </a:r>
            <a:r>
              <a:rPr lang="en-US" sz="2800" dirty="0" smtClean="0"/>
              <a:t>Comment </a:t>
            </a:r>
            <a:r>
              <a:rPr lang="en-US" sz="2800" dirty="0"/>
              <a:t>P</a:t>
            </a:r>
            <a:r>
              <a:rPr lang="en-US" sz="2800" dirty="0" smtClean="0"/>
              <a:t>eriod			Nov-Jan 2013</a:t>
            </a:r>
            <a:endParaRPr lang="en-US" sz="2800" dirty="0"/>
          </a:p>
          <a:p>
            <a:pPr>
              <a:buClr>
                <a:schemeClr val="tx2"/>
              </a:buClr>
            </a:pPr>
            <a:r>
              <a:rPr lang="en-US" sz="2800" dirty="0"/>
              <a:t>Responsive Summary by </a:t>
            </a:r>
            <a:r>
              <a:rPr lang="en-US" sz="2800" dirty="0" smtClean="0"/>
              <a:t>ADEQ		Jan-Mar 2013</a:t>
            </a:r>
            <a:endParaRPr lang="en-US" sz="2800" dirty="0"/>
          </a:p>
          <a:p>
            <a:pPr>
              <a:buClr>
                <a:schemeClr val="tx2"/>
              </a:buClr>
            </a:pPr>
            <a:r>
              <a:rPr lang="en-US" sz="2800" dirty="0"/>
              <a:t>Legislative </a:t>
            </a:r>
            <a:r>
              <a:rPr lang="en-US" sz="2800" dirty="0" smtClean="0"/>
              <a:t>Review				May-July 2013</a:t>
            </a:r>
            <a:endParaRPr lang="en-US" sz="2800" dirty="0"/>
          </a:p>
          <a:p>
            <a:pPr>
              <a:buClr>
                <a:schemeClr val="tx2"/>
              </a:buClr>
            </a:pPr>
            <a:r>
              <a:rPr lang="en-US" sz="2800" dirty="0"/>
              <a:t>Adoption by the ADPC&amp;E </a:t>
            </a:r>
            <a:r>
              <a:rPr lang="en-US" sz="2800" dirty="0" smtClean="0"/>
              <a:t>Commission	Aug-Sep 2013</a:t>
            </a:r>
            <a:endParaRPr lang="en-US" sz="2800" dirty="0"/>
          </a:p>
          <a:p>
            <a:pPr>
              <a:buClr>
                <a:schemeClr val="tx2"/>
              </a:buClr>
            </a:pPr>
            <a:r>
              <a:rPr lang="en-US" sz="2800" dirty="0"/>
              <a:t>Submit to EPA for </a:t>
            </a:r>
            <a:r>
              <a:rPr lang="en-US" sz="2800" dirty="0" smtClean="0"/>
              <a:t>Approval			Feb 2014</a:t>
            </a:r>
          </a:p>
          <a:p>
            <a:pPr>
              <a:buClr>
                <a:schemeClr val="tx2"/>
              </a:buClr>
            </a:pPr>
            <a:r>
              <a:rPr lang="en-US" sz="2800" dirty="0" smtClean="0">
                <a:solidFill>
                  <a:srgbClr val="FFFF00"/>
                </a:solidFill>
              </a:rPr>
              <a:t>EPA Approval of Triennial Review		Oct 2016</a:t>
            </a:r>
          </a:p>
          <a:p>
            <a:pPr>
              <a:buClr>
                <a:schemeClr val="tx2"/>
              </a:buClr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49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 smtClean="0"/>
              <a:t>Remaining Issues with EPA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Minerals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EPA requesting a State strategy to develop minerals criteria that are explicitly protective of aquatic life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Turbidity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renaming “All-flow” criteria to “Storm-flow”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      revise to include seasons for criteria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Lakes standards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“applicable at 1 meter”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– revise to “apply for assessment purposes only”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3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 anchor="t"/>
          <a:lstStyle/>
          <a:p>
            <a:r>
              <a:rPr lang="en-US" dirty="0" smtClean="0"/>
              <a:t>Clean Water Act Requirements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8100"/>
            <a:ext cx="8229600" cy="8763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19600" y="1143000"/>
            <a:ext cx="3429000" cy="6096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Adopt Water Quality Standards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19600" y="2057400"/>
            <a:ext cx="3429000" cy="609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Monitor Waters of the State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19600" y="2971800"/>
            <a:ext cx="34290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Assessment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19600" y="3886200"/>
            <a:ext cx="3429000" cy="609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 Impaired Waters</a:t>
            </a:r>
          </a:p>
          <a:p>
            <a:pPr algn="ctr"/>
            <a:r>
              <a:rPr lang="en-US" dirty="0" smtClean="0"/>
              <a:t>303(d) List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6010275" y="1752600"/>
            <a:ext cx="228600" cy="30480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467600" y="1752600"/>
            <a:ext cx="0" cy="3048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953000" y="1752600"/>
            <a:ext cx="0" cy="3048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wn Arrow 11"/>
          <p:cNvSpPr/>
          <p:nvPr/>
        </p:nvSpPr>
        <p:spPr>
          <a:xfrm>
            <a:off x="6019800" y="2667000"/>
            <a:ext cx="228600" cy="30480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477125" y="2667000"/>
            <a:ext cx="0" cy="3048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962525" y="2667000"/>
            <a:ext cx="0" cy="3048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own Arrow 14"/>
          <p:cNvSpPr/>
          <p:nvPr/>
        </p:nvSpPr>
        <p:spPr>
          <a:xfrm>
            <a:off x="6019800" y="3579190"/>
            <a:ext cx="228600" cy="30480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19600" y="4800600"/>
            <a:ext cx="3429000" cy="609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Develop TMDLs</a:t>
            </a:r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>
            <a:off x="6010275" y="4495800"/>
            <a:ext cx="228600" cy="30480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79899" y="1124634"/>
            <a:ext cx="2959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Defines Water Quality goals</a:t>
            </a:r>
          </a:p>
          <a:p>
            <a:pPr algn="r"/>
            <a:r>
              <a:rPr lang="en-US" dirty="0" smtClean="0"/>
              <a:t>40 CFR 130.3 and 131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3581400" y="1286217"/>
            <a:ext cx="613793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0" y="2057400"/>
            <a:ext cx="3539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Data collection based on need </a:t>
            </a:r>
          </a:p>
          <a:p>
            <a:pPr algn="r"/>
            <a:r>
              <a:rPr lang="en-US" dirty="0" smtClean="0"/>
              <a:t>40 CFR 130.4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19600" y="5762625"/>
            <a:ext cx="3429000" cy="609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Develop Permit Limits</a:t>
            </a:r>
            <a:endParaRPr lang="en-US" dirty="0"/>
          </a:p>
        </p:txBody>
      </p:sp>
      <p:sp>
        <p:nvSpPr>
          <p:cNvPr id="22" name="Down Arrow 21"/>
          <p:cNvSpPr/>
          <p:nvPr/>
        </p:nvSpPr>
        <p:spPr>
          <a:xfrm>
            <a:off x="6010275" y="5438775"/>
            <a:ext cx="228600" cy="30480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3581400" y="2200617"/>
            <a:ext cx="613793" cy="32316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0" y="2953434"/>
            <a:ext cx="3539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Determines attainment</a:t>
            </a:r>
          </a:p>
          <a:p>
            <a:pPr algn="r"/>
            <a:r>
              <a:rPr lang="en-US" dirty="0" smtClean="0"/>
              <a:t>40 CFR 130.8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3581400" y="3115017"/>
            <a:ext cx="613793" cy="32316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3911025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Identifies Quality Limited Waters</a:t>
            </a:r>
          </a:p>
          <a:p>
            <a:pPr algn="r"/>
            <a:r>
              <a:rPr lang="en-US" sz="1600" dirty="0" smtClean="0"/>
              <a:t>40 CFR 130.7(b)(1)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3581400" y="4029416"/>
            <a:ext cx="613793" cy="32316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3581400" y="4943817"/>
            <a:ext cx="613793" cy="32316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3581400" y="5905842"/>
            <a:ext cx="613793" cy="32316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14907" y="4763184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Defines Waste Loads</a:t>
            </a:r>
          </a:p>
          <a:p>
            <a:pPr algn="r"/>
            <a:r>
              <a:rPr lang="en-US" dirty="0" smtClean="0"/>
              <a:t>40 CFR 130.7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5382" y="5744259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Implementation</a:t>
            </a:r>
          </a:p>
          <a:p>
            <a:pPr algn="r"/>
            <a:r>
              <a:rPr lang="en-US" dirty="0" smtClean="0"/>
              <a:t>40 CFR Part 122</a:t>
            </a:r>
          </a:p>
        </p:txBody>
      </p:sp>
      <p:cxnSp>
        <p:nvCxnSpPr>
          <p:cNvPr id="32" name="Elbow Connector 31"/>
          <p:cNvCxnSpPr>
            <a:stCxn id="7" idx="3"/>
            <a:endCxn id="8" idx="3"/>
          </p:cNvCxnSpPr>
          <p:nvPr/>
        </p:nvCxnSpPr>
        <p:spPr>
          <a:xfrm>
            <a:off x="7848600" y="3276600"/>
            <a:ext cx="12700" cy="914400"/>
          </a:xfrm>
          <a:prstGeom prst="bentConnector3">
            <a:avLst>
              <a:gd name="adj1" fmla="val 1800000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077200" y="3731590"/>
            <a:ext cx="228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 rot="16200000">
            <a:off x="7354229" y="3387235"/>
            <a:ext cx="2581617" cy="6931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305(b) Integrated Report</a:t>
            </a:r>
            <a:endParaRPr lang="en-US" sz="1600" dirty="0"/>
          </a:p>
        </p:txBody>
      </p:sp>
      <p:sp>
        <p:nvSpPr>
          <p:cNvPr id="38" name="Rectangle 37"/>
          <p:cNvSpPr/>
          <p:nvPr/>
        </p:nvSpPr>
        <p:spPr>
          <a:xfrm>
            <a:off x="437408" y="1923365"/>
            <a:ext cx="7509893" cy="914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 rot="10800000">
            <a:off x="8454537" y="5086350"/>
            <a:ext cx="381000" cy="144780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7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effectLst/>
              </a:rPr>
              <a:t>Inventory of Quality of </a:t>
            </a:r>
            <a:br>
              <a:rPr lang="en-US" dirty="0" smtClean="0">
                <a:solidFill>
                  <a:schemeClr val="tx1"/>
                </a:solidFill>
                <a:effectLst/>
              </a:rPr>
            </a:br>
            <a:r>
              <a:rPr lang="en-US" b="1" i="1" dirty="0" smtClean="0">
                <a:solidFill>
                  <a:srgbClr val="FFFF66"/>
                </a:solidFill>
                <a:effectLst/>
              </a:rPr>
              <a:t>All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Waters of the State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154988" cy="4419600"/>
          </a:xfrm>
        </p:spPr>
        <p:txBody>
          <a:bodyPr/>
          <a:lstStyle/>
          <a:p>
            <a:pPr eaLnBrk="1" hangingPunct="1">
              <a:buClr>
                <a:srgbClr val="FFFFCC"/>
              </a:buClr>
              <a:defRPr/>
            </a:pPr>
            <a:r>
              <a:rPr lang="en-US" sz="2800" dirty="0" smtClean="0">
                <a:solidFill>
                  <a:srgbClr val="FFFFCC"/>
                </a:solidFill>
                <a:effectLst/>
              </a:rPr>
              <a:t>Requires Water Quality Monitoring Network</a:t>
            </a:r>
          </a:p>
          <a:p>
            <a:pPr lvl="1" eaLnBrk="1" hangingPunct="1">
              <a:defRPr/>
            </a:pPr>
            <a:r>
              <a:rPr lang="en-US" sz="2400" dirty="0" smtClean="0">
                <a:effectLst/>
              </a:rPr>
              <a:t>Adequate Magnitude?</a:t>
            </a:r>
          </a:p>
          <a:p>
            <a:pPr lvl="2" eaLnBrk="1" hangingPunct="1">
              <a:buClr>
                <a:srgbClr val="00B0F0"/>
              </a:buClr>
              <a:defRPr/>
            </a:pPr>
            <a:r>
              <a:rPr lang="en-US" sz="2200" dirty="0" smtClean="0">
                <a:solidFill>
                  <a:schemeClr val="tx2"/>
                </a:solidFill>
                <a:effectLst/>
              </a:rPr>
              <a:t>Coverage of all waters</a:t>
            </a:r>
          </a:p>
          <a:p>
            <a:pPr lvl="2" eaLnBrk="1" hangingPunct="1">
              <a:buClr>
                <a:srgbClr val="00B0F0"/>
              </a:buClr>
              <a:defRPr/>
            </a:pPr>
            <a:r>
              <a:rPr lang="en-US" sz="2200" dirty="0" smtClean="0">
                <a:solidFill>
                  <a:schemeClr val="tx2"/>
                </a:solidFill>
                <a:effectLst/>
              </a:rPr>
              <a:t>Frequency of sampling</a:t>
            </a:r>
          </a:p>
          <a:p>
            <a:pPr lvl="2" eaLnBrk="1" hangingPunct="1">
              <a:buClr>
                <a:srgbClr val="00B0F0"/>
              </a:buClr>
              <a:defRPr/>
            </a:pPr>
            <a:r>
              <a:rPr lang="en-US" sz="2200" dirty="0" smtClean="0">
                <a:solidFill>
                  <a:schemeClr val="tx2"/>
                </a:solidFill>
                <a:effectLst/>
              </a:rPr>
              <a:t>Parameters to sample (physical, chemical, biological)</a:t>
            </a:r>
          </a:p>
          <a:p>
            <a:pPr lvl="2" eaLnBrk="1" hangingPunct="1">
              <a:buClr>
                <a:srgbClr val="00B0F0"/>
              </a:buClr>
              <a:defRPr/>
            </a:pPr>
            <a:r>
              <a:rPr lang="en-US" sz="2200" dirty="0" smtClean="0">
                <a:solidFill>
                  <a:schemeClr val="tx2"/>
                </a:solidFill>
                <a:effectLst/>
              </a:rPr>
              <a:t>Conditions when sampling</a:t>
            </a:r>
          </a:p>
          <a:p>
            <a:pPr eaLnBrk="1" hangingPunct="1">
              <a:buClr>
                <a:srgbClr val="FFFFCC"/>
              </a:buClr>
              <a:defRPr/>
            </a:pPr>
            <a:r>
              <a:rPr lang="en-US" sz="2800" dirty="0" smtClean="0">
                <a:solidFill>
                  <a:srgbClr val="FFFFCC"/>
                </a:solidFill>
                <a:effectLst/>
              </a:rPr>
              <a:t>Best Professional Judgment</a:t>
            </a:r>
          </a:p>
          <a:p>
            <a:pPr lvl="1" eaLnBrk="1" hangingPunct="1">
              <a:defRPr/>
            </a:pPr>
            <a:r>
              <a:rPr lang="en-US" sz="2400" dirty="0" smtClean="0">
                <a:effectLst/>
              </a:rPr>
              <a:t>Concentration of potential pollution activities</a:t>
            </a:r>
          </a:p>
          <a:p>
            <a:pPr lvl="1" eaLnBrk="1" hangingPunct="1">
              <a:defRPr/>
            </a:pPr>
            <a:r>
              <a:rPr lang="en-US" sz="2400" dirty="0" smtClean="0">
                <a:effectLst/>
              </a:rPr>
              <a:t>Perceived problem areas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3920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effectLst/>
              </a:rPr>
              <a:t>Inventory of Quality of All </a:t>
            </a:r>
            <a:br>
              <a:rPr lang="en-US" dirty="0" smtClean="0">
                <a:solidFill>
                  <a:schemeClr val="tx1"/>
                </a:solidFill>
                <a:effectLst/>
              </a:rPr>
            </a:br>
            <a:r>
              <a:rPr lang="en-US" dirty="0" smtClean="0">
                <a:solidFill>
                  <a:schemeClr val="tx1"/>
                </a:solidFill>
                <a:effectLst/>
              </a:rPr>
              <a:t>Waters of the State</a:t>
            </a:r>
          </a:p>
        </p:txBody>
      </p:sp>
      <p:sp>
        <p:nvSpPr>
          <p:cNvPr id="542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772400" cy="4114800"/>
          </a:xfrm>
        </p:spPr>
        <p:txBody>
          <a:bodyPr/>
          <a:lstStyle/>
          <a:p>
            <a:pPr marL="0" indent="0" eaLnBrk="1" hangingPunct="1">
              <a:spcAft>
                <a:spcPts val="1800"/>
              </a:spcAft>
              <a:buNone/>
              <a:defRPr/>
            </a:pPr>
            <a:r>
              <a:rPr lang="en-US" sz="2800" dirty="0" smtClean="0">
                <a:solidFill>
                  <a:srgbClr val="FFFFCC"/>
                </a:solidFill>
                <a:effectLst/>
              </a:rPr>
              <a:t>Five Water Quality Monitoring Networks</a:t>
            </a:r>
          </a:p>
          <a:p>
            <a:pPr lvl="1" eaLnBrk="1" hangingPunct="1">
              <a:spcAft>
                <a:spcPts val="1800"/>
              </a:spcAft>
              <a:defRPr/>
            </a:pPr>
            <a:r>
              <a:rPr lang="en-US" sz="2400" dirty="0" smtClean="0">
                <a:effectLst/>
              </a:rPr>
              <a:t>Ambient Water Quality Monitoring Network</a:t>
            </a:r>
          </a:p>
          <a:p>
            <a:pPr lvl="1" eaLnBrk="1" hangingPunct="1">
              <a:spcAft>
                <a:spcPts val="1800"/>
              </a:spcAft>
              <a:defRPr/>
            </a:pPr>
            <a:r>
              <a:rPr lang="en-US" sz="2400" smtClean="0">
                <a:effectLst/>
              </a:rPr>
              <a:t>Watershed </a:t>
            </a:r>
            <a:r>
              <a:rPr lang="en-US" sz="2400" dirty="0" smtClean="0">
                <a:effectLst/>
              </a:rPr>
              <a:t>Monitoring Network</a:t>
            </a:r>
          </a:p>
          <a:p>
            <a:pPr lvl="1" eaLnBrk="1" hangingPunct="1">
              <a:spcAft>
                <a:spcPts val="1800"/>
              </a:spcAft>
              <a:defRPr/>
            </a:pPr>
            <a:r>
              <a:rPr lang="en-US" sz="2400" dirty="0">
                <a:effectLst/>
              </a:rPr>
              <a:t>Lakes Water Quality Monitoring Network</a:t>
            </a:r>
          </a:p>
          <a:p>
            <a:pPr lvl="1" eaLnBrk="1" hangingPunct="1">
              <a:spcAft>
                <a:spcPts val="1800"/>
              </a:spcAft>
              <a:defRPr/>
            </a:pPr>
            <a:r>
              <a:rPr lang="en-US" sz="2400" dirty="0" smtClean="0">
                <a:effectLst/>
              </a:rPr>
              <a:t>Groundwater Quality Monitoring Network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9457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 dirty="0" smtClean="0">
                <a:solidFill>
                  <a:schemeClr val="tx1"/>
                </a:solidFill>
                <a:effectLst/>
              </a:rPr>
              <a:t>Water Quality Monitoring Network</a:t>
            </a:r>
            <a:r>
              <a:rPr lang="en-US" dirty="0" smtClean="0">
                <a:solidFill>
                  <a:schemeClr val="bg1"/>
                </a:solidFill>
                <a:effectLst/>
              </a:rPr>
              <a:t/>
            </a:r>
            <a:br>
              <a:rPr lang="en-US" dirty="0" smtClean="0">
                <a:solidFill>
                  <a:schemeClr val="bg1"/>
                </a:solidFill>
                <a:effectLst/>
              </a:rPr>
            </a:br>
            <a:r>
              <a:rPr lang="en-US" sz="2800" dirty="0" smtClean="0">
                <a:solidFill>
                  <a:srgbClr val="FFFFCC"/>
                </a:solidFill>
                <a:effectLst/>
              </a:rPr>
              <a:t>CHEMICAL ANALYSES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362200"/>
            <a:ext cx="8229600" cy="3725863"/>
          </a:xfrm>
        </p:spPr>
        <p:txBody>
          <a:bodyPr/>
          <a:lstStyle/>
          <a:p>
            <a:pPr eaLnBrk="1" hangingPunct="1">
              <a:buClr>
                <a:srgbClr val="FFFFCC"/>
              </a:buClr>
              <a:defRPr/>
            </a:pPr>
            <a:r>
              <a:rPr lang="en-US" sz="2800" dirty="0" smtClean="0">
                <a:solidFill>
                  <a:srgbClr val="FFFFCC"/>
                </a:solidFill>
                <a:effectLst/>
              </a:rPr>
              <a:t>Routine Analyses</a:t>
            </a:r>
          </a:p>
          <a:p>
            <a:pPr lvl="1" eaLnBrk="1" hangingPunct="1">
              <a:defRPr/>
            </a:pPr>
            <a:r>
              <a:rPr lang="en-US" sz="2400" dirty="0" smtClean="0">
                <a:effectLst/>
              </a:rPr>
              <a:t>Conventional parameters (pH, D.O., Temp.)</a:t>
            </a:r>
          </a:p>
          <a:p>
            <a:pPr lvl="1" eaLnBrk="1" hangingPunct="1">
              <a:defRPr/>
            </a:pPr>
            <a:r>
              <a:rPr lang="en-US" sz="2400" dirty="0" smtClean="0">
                <a:effectLst/>
              </a:rPr>
              <a:t>Minerals (</a:t>
            </a:r>
            <a:r>
              <a:rPr lang="en-US" sz="2400" dirty="0" err="1" smtClean="0">
                <a:effectLst/>
              </a:rPr>
              <a:t>Cl</a:t>
            </a:r>
            <a:r>
              <a:rPr lang="en-US" sz="2400" dirty="0" smtClean="0">
                <a:effectLst/>
              </a:rPr>
              <a:t>, SO</a:t>
            </a:r>
            <a:r>
              <a:rPr lang="en-US" sz="2400" baseline="-25000" dirty="0" smtClean="0">
                <a:effectLst/>
              </a:rPr>
              <a:t>4</a:t>
            </a:r>
            <a:r>
              <a:rPr lang="en-US" sz="2400" dirty="0" smtClean="0">
                <a:effectLst/>
              </a:rPr>
              <a:t>, TDS)</a:t>
            </a:r>
          </a:p>
          <a:p>
            <a:pPr lvl="1" eaLnBrk="1" hangingPunct="1">
              <a:defRPr/>
            </a:pPr>
            <a:r>
              <a:rPr lang="en-US" sz="2400" dirty="0" smtClean="0">
                <a:effectLst/>
              </a:rPr>
              <a:t>Nutrients (forms of N and P)</a:t>
            </a:r>
          </a:p>
          <a:p>
            <a:pPr lvl="1" eaLnBrk="1" hangingPunct="1">
              <a:defRPr/>
            </a:pPr>
            <a:r>
              <a:rPr lang="en-US" sz="2400" dirty="0" smtClean="0">
                <a:effectLst/>
              </a:rPr>
              <a:t>Heavy metals (Cu, Zn, </a:t>
            </a:r>
            <a:r>
              <a:rPr lang="en-US" sz="2400" dirty="0" err="1" smtClean="0">
                <a:effectLst/>
              </a:rPr>
              <a:t>Pb</a:t>
            </a:r>
            <a:r>
              <a:rPr lang="en-US" sz="2400" dirty="0" smtClean="0">
                <a:effectLst/>
              </a:rPr>
              <a:t>, etc.)</a:t>
            </a:r>
          </a:p>
          <a:p>
            <a:pPr lvl="1" eaLnBrk="1" hangingPunct="1">
              <a:defRPr/>
            </a:pPr>
            <a:r>
              <a:rPr lang="en-US" sz="2400" dirty="0" smtClean="0">
                <a:effectLst/>
              </a:rPr>
              <a:t>Other associated ions (Na, </a:t>
            </a:r>
            <a:r>
              <a:rPr lang="en-US" sz="2400" dirty="0" err="1" smtClean="0">
                <a:effectLst/>
              </a:rPr>
              <a:t>Ca</a:t>
            </a:r>
            <a:r>
              <a:rPr lang="en-US" sz="2400" dirty="0" smtClean="0">
                <a:effectLst/>
              </a:rPr>
              <a:t>, K, etc.)</a:t>
            </a:r>
          </a:p>
          <a:p>
            <a:pPr marL="0" indent="0" eaLnBrk="1" hangingPunct="1">
              <a:buClr>
                <a:srgbClr val="FFFFCC"/>
              </a:buClr>
              <a:buNone/>
              <a:defRPr/>
            </a:pPr>
            <a:endParaRPr lang="en-US" sz="2400" dirty="0" smtClean="0">
              <a:effectLst/>
            </a:endParaRPr>
          </a:p>
          <a:p>
            <a:pPr eaLnBrk="1" hangingPunct="1">
              <a:defRPr/>
            </a:pPr>
            <a:endParaRPr lang="en-US" sz="24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34866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 dirty="0" smtClean="0">
                <a:solidFill>
                  <a:schemeClr val="tx1"/>
                </a:solidFill>
                <a:effectLst/>
              </a:rPr>
              <a:t>Water Quality Monitoring Network</a:t>
            </a:r>
            <a:r>
              <a:rPr lang="en-US" dirty="0" smtClean="0">
                <a:solidFill>
                  <a:schemeClr val="bg1"/>
                </a:solidFill>
                <a:effectLst/>
              </a:rPr>
              <a:t/>
            </a:r>
            <a:br>
              <a:rPr lang="en-US" dirty="0" smtClean="0">
                <a:solidFill>
                  <a:schemeClr val="bg1"/>
                </a:solidFill>
                <a:effectLst/>
              </a:rPr>
            </a:br>
            <a:r>
              <a:rPr lang="en-US" sz="2800" dirty="0" smtClean="0">
                <a:solidFill>
                  <a:srgbClr val="FFFFCC"/>
                </a:solidFill>
                <a:effectLst/>
              </a:rPr>
              <a:t>AMBIENT SURFACE WATER NETWORK</a:t>
            </a:r>
            <a:endParaRPr lang="en-US" dirty="0" smtClean="0">
              <a:solidFill>
                <a:srgbClr val="FFFFCC"/>
              </a:solidFill>
              <a:effectLst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82000" cy="3810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  <a:buClr>
                <a:srgbClr val="FFFFCC"/>
              </a:buClr>
              <a:defRPr/>
            </a:pPr>
            <a:r>
              <a:rPr lang="en-US" sz="2800" dirty="0" smtClean="0">
                <a:solidFill>
                  <a:srgbClr val="FFFFCC"/>
                </a:solidFill>
                <a:effectLst/>
              </a:rPr>
              <a:t>Approximately 150 stations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Clr>
                <a:srgbClr val="FFFFCC"/>
              </a:buClr>
              <a:defRPr/>
            </a:pPr>
            <a:r>
              <a:rPr lang="en-US" sz="2800" dirty="0" smtClean="0">
                <a:solidFill>
                  <a:srgbClr val="FFFFCC"/>
                </a:solidFill>
                <a:effectLst/>
              </a:rPr>
              <a:t>Chemical parameters and flow (when available)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Clr>
                <a:srgbClr val="FFFFCC"/>
              </a:buClr>
              <a:defRPr/>
            </a:pPr>
            <a:r>
              <a:rPr lang="en-US" sz="2800" dirty="0" smtClean="0">
                <a:solidFill>
                  <a:srgbClr val="FFFFCC"/>
                </a:solidFill>
                <a:effectLst/>
              </a:rPr>
              <a:t>Sampled monthly for approximately 30-35 years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Clr>
                <a:srgbClr val="FFFFCC"/>
              </a:buClr>
              <a:defRPr/>
            </a:pPr>
            <a:r>
              <a:rPr lang="en-US" sz="2800" dirty="0" smtClean="0">
                <a:solidFill>
                  <a:srgbClr val="FFFFCC"/>
                </a:solidFill>
                <a:effectLst/>
              </a:rPr>
              <a:t>Monitoring objectives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 dirty="0" smtClean="0">
                <a:effectLst/>
              </a:rPr>
              <a:t>Big river systems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 dirty="0" smtClean="0">
                <a:effectLst/>
              </a:rPr>
              <a:t>Below point source discharges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 dirty="0" smtClean="0">
                <a:effectLst/>
              </a:rPr>
              <a:t>Potentially problematic nonpoint source areas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 dirty="0" smtClean="0">
                <a:effectLst/>
              </a:rPr>
              <a:t>Least-disturbed reference streams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 dirty="0" smtClean="0">
                <a:effectLst/>
              </a:rPr>
              <a:t>Consistent long-term </a:t>
            </a:r>
            <a:r>
              <a:rPr lang="en-US" sz="2400" dirty="0">
                <a:effectLst/>
              </a:rPr>
              <a:t>monitoring</a:t>
            </a:r>
            <a:endParaRPr lang="en-US" sz="24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93219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26" name="Picture 42" descr="E:\305B\305(b) 2014\Revised Sections\Part III Ch 1 Figure III-1 Monitoring Station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14" b="17424"/>
          <a:stretch/>
        </p:blipFill>
        <p:spPr bwMode="auto">
          <a:xfrm>
            <a:off x="666750" y="171450"/>
            <a:ext cx="7772400" cy="653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11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304800" y="304800"/>
            <a:ext cx="838200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200" dirty="0"/>
              <a:t>Water Quality Monitoring Netw</a:t>
            </a:r>
            <a:r>
              <a:rPr lang="en-US" sz="4000" dirty="0"/>
              <a:t>ork</a:t>
            </a:r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rgbClr val="FFFFCC"/>
                </a:solidFill>
              </a:rPr>
              <a:t>WATERSHED MONITORING NETWORK</a:t>
            </a:r>
          </a:p>
        </p:txBody>
      </p:sp>
      <p:sp>
        <p:nvSpPr>
          <p:cNvPr id="17411" name="Text Box 11"/>
          <p:cNvSpPr txBox="1">
            <a:spLocks noChangeArrowheads="1"/>
          </p:cNvSpPr>
          <p:nvPr/>
        </p:nvSpPr>
        <p:spPr bwMode="auto">
          <a:xfrm>
            <a:off x="381000" y="1828800"/>
            <a:ext cx="930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2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412" name="Text Box 12"/>
          <p:cNvSpPr txBox="1">
            <a:spLocks noChangeArrowheads="1"/>
          </p:cNvSpPr>
          <p:nvPr/>
        </p:nvSpPr>
        <p:spPr bwMode="auto">
          <a:xfrm>
            <a:off x="381000" y="2171700"/>
            <a:ext cx="4191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dirty="0" err="1">
                <a:latin typeface="Times New Roman" pitchFamily="18" charset="0"/>
              </a:rPr>
              <a:t>Macroinvertebrate</a:t>
            </a:r>
            <a:r>
              <a:rPr lang="en-US" altLang="en-US" sz="2400" dirty="0">
                <a:latin typeface="Times New Roman" pitchFamily="18" charset="0"/>
              </a:rPr>
              <a:t> Community </a:t>
            </a:r>
          </a:p>
          <a:p>
            <a:pPr algn="ctr"/>
            <a:endParaRPr lang="en-US" altLang="en-US" sz="1600" dirty="0" smtClean="0">
              <a:latin typeface="Times New Roman" pitchFamily="18" charset="0"/>
            </a:endParaRPr>
          </a:p>
          <a:p>
            <a:r>
              <a:rPr lang="en-US" altLang="en-US" sz="2000" dirty="0" smtClean="0">
                <a:solidFill>
                  <a:srgbClr val="FFFFCC"/>
                </a:solidFill>
                <a:latin typeface="Times New Roman" pitchFamily="18" charset="0"/>
              </a:rPr>
              <a:t>Ecoregion Based: 30-60 </a:t>
            </a:r>
            <a:r>
              <a:rPr lang="en-US" altLang="en-US" sz="2000" dirty="0" smtClean="0">
                <a:latin typeface="Times New Roman" pitchFamily="18" charset="0"/>
              </a:rPr>
              <a:t>samples/year</a:t>
            </a:r>
          </a:p>
          <a:p>
            <a:r>
              <a:rPr lang="en-US" altLang="en-US" sz="2000" dirty="0" smtClean="0">
                <a:latin typeface="Times New Roman" pitchFamily="18" charset="0"/>
              </a:rPr>
              <a:t>Plus Routine Water Quality Analyses &amp; </a:t>
            </a:r>
            <a:r>
              <a:rPr lang="en-US" altLang="en-US" sz="2000" dirty="0">
                <a:latin typeface="Times New Roman" pitchFamily="18" charset="0"/>
              </a:rPr>
              <a:t>F</a:t>
            </a:r>
            <a:r>
              <a:rPr lang="en-US" altLang="en-US" sz="2000" dirty="0" smtClean="0">
                <a:latin typeface="Times New Roman" pitchFamily="18" charset="0"/>
              </a:rPr>
              <a:t>low</a:t>
            </a:r>
            <a:endParaRPr lang="en-US" altLang="en-US" sz="2000" dirty="0">
              <a:latin typeface="Times New Roman" pitchFamily="18" charset="0"/>
            </a:endParaRPr>
          </a:p>
        </p:txBody>
      </p:sp>
      <p:sp>
        <p:nvSpPr>
          <p:cNvPr id="17413" name="Text Box 15"/>
          <p:cNvSpPr txBox="1">
            <a:spLocks noChangeArrowheads="1"/>
          </p:cNvSpPr>
          <p:nvPr/>
        </p:nvSpPr>
        <p:spPr bwMode="auto">
          <a:xfrm>
            <a:off x="4648200" y="4419600"/>
            <a:ext cx="42672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dirty="0">
                <a:latin typeface="Times New Roman" pitchFamily="18" charset="0"/>
              </a:rPr>
              <a:t>      Fish Community </a:t>
            </a:r>
          </a:p>
          <a:p>
            <a:endParaRPr lang="en-US" altLang="en-US" sz="1600" dirty="0">
              <a:latin typeface="Times New Roman" pitchFamily="18" charset="0"/>
            </a:endParaRPr>
          </a:p>
          <a:p>
            <a:r>
              <a:rPr lang="en-US" altLang="en-US" sz="2000" dirty="0" smtClean="0">
                <a:solidFill>
                  <a:srgbClr val="FFFFCC"/>
                </a:solidFill>
                <a:latin typeface="Times New Roman" pitchFamily="18" charset="0"/>
              </a:rPr>
              <a:t>Ecoregion Based: </a:t>
            </a:r>
            <a:r>
              <a:rPr lang="en-US" altLang="en-US" sz="2000" dirty="0" smtClean="0">
                <a:latin typeface="Times New Roman" pitchFamily="18" charset="0"/>
              </a:rPr>
              <a:t>30</a:t>
            </a:r>
            <a:r>
              <a:rPr lang="en-US" altLang="en-US" sz="2000" dirty="0">
                <a:latin typeface="Times New Roman" pitchFamily="18" charset="0"/>
              </a:rPr>
              <a:t>+ </a:t>
            </a:r>
            <a:r>
              <a:rPr lang="en-US" altLang="en-US" sz="2000" dirty="0" smtClean="0">
                <a:latin typeface="Times New Roman" pitchFamily="18" charset="0"/>
              </a:rPr>
              <a:t>samples/year</a:t>
            </a:r>
          </a:p>
          <a:p>
            <a:endParaRPr lang="en-US" altLang="en-US" sz="2000" dirty="0" smtClean="0">
              <a:latin typeface="Times New Roman" pitchFamily="18" charset="0"/>
            </a:endParaRPr>
          </a:p>
          <a:p>
            <a:r>
              <a:rPr lang="en-US" altLang="en-US" sz="2000" dirty="0">
                <a:latin typeface="Times New Roman" pitchFamily="18" charset="0"/>
              </a:rPr>
              <a:t>Plus Routine Water Quality </a:t>
            </a:r>
            <a:r>
              <a:rPr lang="en-US" altLang="en-US" sz="2000" dirty="0" smtClean="0">
                <a:latin typeface="Times New Roman" pitchFamily="18" charset="0"/>
              </a:rPr>
              <a:t>Analyses &amp; Flow</a:t>
            </a:r>
            <a:endParaRPr lang="en-US" altLang="en-US" sz="2000" dirty="0">
              <a:latin typeface="Times New Roman" pitchFamily="18" charset="0"/>
            </a:endParaRPr>
          </a:p>
          <a:p>
            <a:endParaRPr lang="en-US" altLang="en-US" sz="2400" dirty="0" smtClean="0">
              <a:latin typeface="Times New Roman" pitchFamily="18" charset="0"/>
            </a:endParaRPr>
          </a:p>
          <a:p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17414" name="Rectangle 18"/>
          <p:cNvSpPr>
            <a:spLocks noChangeArrowheads="1"/>
          </p:cNvSpPr>
          <p:nvPr/>
        </p:nvSpPr>
        <p:spPr bwMode="auto">
          <a:xfrm>
            <a:off x="304800" y="2667000"/>
            <a:ext cx="4267200" cy="76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7415" name="Rectangle 19"/>
          <p:cNvSpPr>
            <a:spLocks noChangeArrowheads="1"/>
          </p:cNvSpPr>
          <p:nvPr/>
        </p:nvSpPr>
        <p:spPr bwMode="auto">
          <a:xfrm>
            <a:off x="4953000" y="4953000"/>
            <a:ext cx="3124200" cy="76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1741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37973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71700"/>
            <a:ext cx="3554413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103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 dirty="0" smtClean="0">
                <a:solidFill>
                  <a:schemeClr val="tx1"/>
                </a:solidFill>
                <a:effectLst/>
              </a:rPr>
              <a:t>Water Quality Monitoring Network</a:t>
            </a:r>
            <a:r>
              <a:rPr lang="en-US" sz="42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/>
              </a:rPr>
              <a:t/>
            </a:r>
            <a:br>
              <a:rPr lang="en-US" dirty="0" smtClean="0">
                <a:solidFill>
                  <a:schemeClr val="bg1"/>
                </a:solidFill>
                <a:effectLst/>
              </a:rPr>
            </a:br>
            <a:r>
              <a:rPr lang="en-US" sz="2800" dirty="0" smtClean="0">
                <a:solidFill>
                  <a:srgbClr val="FFFFCC"/>
                </a:solidFill>
                <a:effectLst/>
              </a:rPr>
              <a:t>LAKES AND RESERVOIRS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CC"/>
              </a:buClr>
              <a:defRPr/>
            </a:pPr>
            <a:r>
              <a:rPr lang="en-US" sz="2800" dirty="0" smtClean="0">
                <a:solidFill>
                  <a:srgbClr val="FFFFCC"/>
                </a:solidFill>
                <a:effectLst/>
              </a:rPr>
              <a:t>16 lakes sampled quarterly since 2011</a:t>
            </a:r>
          </a:p>
          <a:p>
            <a:pPr eaLnBrk="1" hangingPunct="1">
              <a:buClr>
                <a:srgbClr val="FFFFCC"/>
              </a:buClr>
              <a:defRPr/>
            </a:pPr>
            <a:r>
              <a:rPr lang="en-US" sz="2800" dirty="0" smtClean="0">
                <a:solidFill>
                  <a:srgbClr val="FFFFCC"/>
                </a:solidFill>
                <a:effectLst/>
              </a:rPr>
              <a:t>Other lakes sampled regularly in order to: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Identify potential reference Lakes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Verify reference conditions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Collect adequate quantity of data</a:t>
            </a:r>
            <a:endParaRPr lang="en-US" dirty="0" smtClean="0">
              <a:solidFill>
                <a:schemeClr val="folHlink"/>
              </a:solidFill>
              <a:effectLst/>
            </a:endParaRPr>
          </a:p>
          <a:p>
            <a:pPr lvl="1" eaLnBrk="1" hangingPunct="1">
              <a:defRPr/>
            </a:pPr>
            <a:r>
              <a:rPr lang="en-US" dirty="0">
                <a:effectLst/>
              </a:rPr>
              <a:t>Develop improved </a:t>
            </a:r>
            <a:r>
              <a:rPr lang="en-US" dirty="0" smtClean="0">
                <a:effectLst/>
              </a:rPr>
              <a:t>water </a:t>
            </a:r>
            <a:r>
              <a:rPr lang="en-US" dirty="0">
                <a:effectLst/>
              </a:rPr>
              <a:t>quality </a:t>
            </a:r>
            <a:r>
              <a:rPr lang="en-US" dirty="0" smtClean="0">
                <a:effectLst/>
              </a:rPr>
              <a:t>standards for lakes</a:t>
            </a:r>
          </a:p>
        </p:txBody>
      </p:sp>
    </p:spTree>
    <p:extLst>
      <p:ext uri="{BB962C8B-B14F-4D97-AF65-F5344CB8AC3E}">
        <p14:creationId xmlns:p14="http://schemas.microsoft.com/office/powerpoint/2010/main" val="1213581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80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</a:p>
          <a:p>
            <a:r>
              <a:rPr lang="en-US" dirty="0" smtClean="0"/>
              <a:t>Designated Uses</a:t>
            </a:r>
          </a:p>
          <a:p>
            <a:r>
              <a:rPr lang="en-US" dirty="0" smtClean="0"/>
              <a:t>Criteria</a:t>
            </a:r>
          </a:p>
          <a:p>
            <a:r>
              <a:rPr lang="en-US" dirty="0" smtClean="0"/>
              <a:t>Triennial Review</a:t>
            </a:r>
          </a:p>
          <a:p>
            <a:r>
              <a:rPr lang="en-US" dirty="0" smtClean="0"/>
              <a:t>Assessment of States Waters</a:t>
            </a:r>
          </a:p>
          <a:p>
            <a:r>
              <a:rPr lang="en-US" dirty="0" smtClean="0"/>
              <a:t>303(d) Listing </a:t>
            </a:r>
          </a:p>
          <a:p>
            <a:r>
              <a:rPr lang="en-US" dirty="0" smtClean="0"/>
              <a:t>Updates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63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 anchor="t"/>
          <a:lstStyle/>
          <a:p>
            <a:r>
              <a:rPr lang="en-US" dirty="0" smtClean="0"/>
              <a:t>Clean Water Act Requirements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8100"/>
            <a:ext cx="8229600" cy="8763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19600" y="1143000"/>
            <a:ext cx="3429000" cy="6096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Adopt Water Quality Standards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19600" y="2057400"/>
            <a:ext cx="3429000" cy="609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Monitor Waters of the State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19600" y="2971800"/>
            <a:ext cx="34290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Assessment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19600" y="3886200"/>
            <a:ext cx="3429000" cy="609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 Impaired Waters</a:t>
            </a:r>
          </a:p>
          <a:p>
            <a:pPr algn="ctr"/>
            <a:r>
              <a:rPr lang="en-US" dirty="0" smtClean="0"/>
              <a:t>303(d) List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6010275" y="1752600"/>
            <a:ext cx="228600" cy="30480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467600" y="1752600"/>
            <a:ext cx="0" cy="3048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953000" y="1752600"/>
            <a:ext cx="0" cy="3048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wn Arrow 11"/>
          <p:cNvSpPr/>
          <p:nvPr/>
        </p:nvSpPr>
        <p:spPr>
          <a:xfrm>
            <a:off x="6019800" y="2667000"/>
            <a:ext cx="228600" cy="30480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477125" y="2667000"/>
            <a:ext cx="0" cy="3048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962525" y="2667000"/>
            <a:ext cx="0" cy="3048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own Arrow 14"/>
          <p:cNvSpPr/>
          <p:nvPr/>
        </p:nvSpPr>
        <p:spPr>
          <a:xfrm>
            <a:off x="6019800" y="3579190"/>
            <a:ext cx="228600" cy="30480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19600" y="4800600"/>
            <a:ext cx="3429000" cy="609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Develop TMDLs</a:t>
            </a:r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>
            <a:off x="6010275" y="4495800"/>
            <a:ext cx="228600" cy="30480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79899" y="1124634"/>
            <a:ext cx="2959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Defines Water Quality goals</a:t>
            </a:r>
          </a:p>
          <a:p>
            <a:pPr algn="r"/>
            <a:r>
              <a:rPr lang="en-US" dirty="0" smtClean="0"/>
              <a:t>40 CFR 130.3 and 131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3581400" y="1286217"/>
            <a:ext cx="613793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0" y="2057400"/>
            <a:ext cx="3539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Data collection based on need </a:t>
            </a:r>
          </a:p>
          <a:p>
            <a:pPr algn="r"/>
            <a:r>
              <a:rPr lang="en-US" dirty="0" smtClean="0"/>
              <a:t>40 CFR 130.4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19600" y="5762625"/>
            <a:ext cx="3429000" cy="609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Develop Permit Limits</a:t>
            </a:r>
            <a:endParaRPr lang="en-US" dirty="0"/>
          </a:p>
        </p:txBody>
      </p:sp>
      <p:sp>
        <p:nvSpPr>
          <p:cNvPr id="22" name="Down Arrow 21"/>
          <p:cNvSpPr/>
          <p:nvPr/>
        </p:nvSpPr>
        <p:spPr>
          <a:xfrm>
            <a:off x="6010275" y="5438775"/>
            <a:ext cx="228600" cy="30480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3581400" y="2200617"/>
            <a:ext cx="613793" cy="32316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0" y="2953434"/>
            <a:ext cx="3539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Determines attainment</a:t>
            </a:r>
          </a:p>
          <a:p>
            <a:pPr algn="r"/>
            <a:r>
              <a:rPr lang="en-US" dirty="0" smtClean="0"/>
              <a:t>40 CFR 130.8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3581400" y="3115017"/>
            <a:ext cx="613793" cy="32316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3911025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Identifies Quality Limited Waters</a:t>
            </a:r>
          </a:p>
          <a:p>
            <a:pPr algn="r"/>
            <a:r>
              <a:rPr lang="en-US" sz="1600" dirty="0" smtClean="0"/>
              <a:t>40 CFR 130.7(b)(1)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3581400" y="4029416"/>
            <a:ext cx="613793" cy="32316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3581400" y="4943817"/>
            <a:ext cx="613793" cy="32316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3581400" y="5905842"/>
            <a:ext cx="613793" cy="32316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14907" y="4763184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Defines Waste Loads</a:t>
            </a:r>
          </a:p>
          <a:p>
            <a:pPr algn="r"/>
            <a:r>
              <a:rPr lang="en-US" dirty="0" smtClean="0"/>
              <a:t>40 CFR 130.7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5382" y="5744259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Implementation</a:t>
            </a:r>
          </a:p>
          <a:p>
            <a:pPr algn="r"/>
            <a:r>
              <a:rPr lang="en-US" dirty="0" smtClean="0"/>
              <a:t>40 CFR Part 122</a:t>
            </a:r>
          </a:p>
        </p:txBody>
      </p:sp>
      <p:cxnSp>
        <p:nvCxnSpPr>
          <p:cNvPr id="32" name="Elbow Connector 31"/>
          <p:cNvCxnSpPr>
            <a:stCxn id="7" idx="3"/>
            <a:endCxn id="8" idx="3"/>
          </p:cNvCxnSpPr>
          <p:nvPr/>
        </p:nvCxnSpPr>
        <p:spPr>
          <a:xfrm>
            <a:off x="7848600" y="3276600"/>
            <a:ext cx="12700" cy="914400"/>
          </a:xfrm>
          <a:prstGeom prst="bentConnector3">
            <a:avLst>
              <a:gd name="adj1" fmla="val 1800000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077200" y="3731590"/>
            <a:ext cx="228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 rot="16200000">
            <a:off x="7354229" y="3387235"/>
            <a:ext cx="2581617" cy="6931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305(b) Integrated Report</a:t>
            </a:r>
            <a:endParaRPr lang="en-US" sz="1600" dirty="0"/>
          </a:p>
        </p:txBody>
      </p:sp>
      <p:sp>
        <p:nvSpPr>
          <p:cNvPr id="38" name="Rectangle 37"/>
          <p:cNvSpPr/>
          <p:nvPr/>
        </p:nvSpPr>
        <p:spPr>
          <a:xfrm>
            <a:off x="457200" y="2842713"/>
            <a:ext cx="7509893" cy="914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 rot="10800000">
            <a:off x="8454537" y="5086350"/>
            <a:ext cx="381000" cy="144780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 anchor="t"/>
          <a:lstStyle/>
          <a:p>
            <a:r>
              <a:rPr lang="en-US" dirty="0" smtClean="0"/>
              <a:t>Clean Water Act Requirements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8100"/>
            <a:ext cx="8229600" cy="8763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19600" y="1143000"/>
            <a:ext cx="3429000" cy="6096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Adopt Water Quality Standards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19600" y="2057400"/>
            <a:ext cx="3429000" cy="609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Monitor Waters of the State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19600" y="2971800"/>
            <a:ext cx="34290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Assessment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19600" y="3886200"/>
            <a:ext cx="3429000" cy="609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 Impaired Waters</a:t>
            </a:r>
          </a:p>
          <a:p>
            <a:pPr algn="ctr"/>
            <a:r>
              <a:rPr lang="en-US" dirty="0" smtClean="0"/>
              <a:t>303(d) List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6010275" y="1752600"/>
            <a:ext cx="228600" cy="30480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467600" y="1752600"/>
            <a:ext cx="0" cy="3048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953000" y="1752600"/>
            <a:ext cx="0" cy="3048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wn Arrow 11"/>
          <p:cNvSpPr/>
          <p:nvPr/>
        </p:nvSpPr>
        <p:spPr>
          <a:xfrm>
            <a:off x="6019800" y="2667000"/>
            <a:ext cx="228600" cy="30480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477125" y="2667000"/>
            <a:ext cx="0" cy="3048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962525" y="2667000"/>
            <a:ext cx="0" cy="3048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own Arrow 14"/>
          <p:cNvSpPr/>
          <p:nvPr/>
        </p:nvSpPr>
        <p:spPr>
          <a:xfrm>
            <a:off x="6019800" y="3579190"/>
            <a:ext cx="228600" cy="30480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19600" y="4800600"/>
            <a:ext cx="3429000" cy="609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Develop TMDLs</a:t>
            </a:r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>
            <a:off x="6010275" y="4495800"/>
            <a:ext cx="228600" cy="30480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79899" y="1124634"/>
            <a:ext cx="2959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Defines Water Quality goals</a:t>
            </a:r>
          </a:p>
          <a:p>
            <a:pPr algn="r"/>
            <a:r>
              <a:rPr lang="en-US" dirty="0" smtClean="0"/>
              <a:t>40 CFR 130.3 and 131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3581400" y="1286217"/>
            <a:ext cx="613793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0" y="2057400"/>
            <a:ext cx="3539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Data collection based on need </a:t>
            </a:r>
          </a:p>
          <a:p>
            <a:pPr algn="r"/>
            <a:r>
              <a:rPr lang="en-US" dirty="0" smtClean="0"/>
              <a:t>40 CFR 130.4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19600" y="5762625"/>
            <a:ext cx="3429000" cy="609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Develop Permit Limits</a:t>
            </a:r>
            <a:endParaRPr lang="en-US" dirty="0"/>
          </a:p>
        </p:txBody>
      </p:sp>
      <p:sp>
        <p:nvSpPr>
          <p:cNvPr id="22" name="Down Arrow 21"/>
          <p:cNvSpPr/>
          <p:nvPr/>
        </p:nvSpPr>
        <p:spPr>
          <a:xfrm>
            <a:off x="6010275" y="5438775"/>
            <a:ext cx="228600" cy="30480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3581400" y="2200617"/>
            <a:ext cx="613793" cy="32316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0" y="2953434"/>
            <a:ext cx="3539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Determines attainment</a:t>
            </a:r>
          </a:p>
          <a:p>
            <a:pPr algn="r"/>
            <a:r>
              <a:rPr lang="en-US" dirty="0" smtClean="0"/>
              <a:t>40 CFR 130.8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3581400" y="3115017"/>
            <a:ext cx="613793" cy="32316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3911025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Identifies Quality Limited Waters</a:t>
            </a:r>
          </a:p>
          <a:p>
            <a:pPr algn="r"/>
            <a:r>
              <a:rPr lang="en-US" sz="1600" dirty="0" smtClean="0"/>
              <a:t>40 CFR 130.7(b)(1)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3581400" y="4029416"/>
            <a:ext cx="613793" cy="32316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3581400" y="4943817"/>
            <a:ext cx="613793" cy="32316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3581400" y="5905842"/>
            <a:ext cx="613793" cy="32316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14907" y="4763184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Defines Waste Loads</a:t>
            </a:r>
          </a:p>
          <a:p>
            <a:pPr algn="r"/>
            <a:r>
              <a:rPr lang="en-US" dirty="0" smtClean="0"/>
              <a:t>40 CFR 130.7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5382" y="5744259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Implementation</a:t>
            </a:r>
          </a:p>
          <a:p>
            <a:pPr algn="r"/>
            <a:r>
              <a:rPr lang="en-US" dirty="0" smtClean="0"/>
              <a:t>40 CFR Part 122</a:t>
            </a:r>
          </a:p>
        </p:txBody>
      </p:sp>
      <p:cxnSp>
        <p:nvCxnSpPr>
          <p:cNvPr id="32" name="Elbow Connector 31"/>
          <p:cNvCxnSpPr>
            <a:stCxn id="7" idx="3"/>
            <a:endCxn id="8" idx="3"/>
          </p:cNvCxnSpPr>
          <p:nvPr/>
        </p:nvCxnSpPr>
        <p:spPr>
          <a:xfrm>
            <a:off x="7848600" y="3276600"/>
            <a:ext cx="12700" cy="914400"/>
          </a:xfrm>
          <a:prstGeom prst="bentConnector3">
            <a:avLst>
              <a:gd name="adj1" fmla="val 1800000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077200" y="3731590"/>
            <a:ext cx="228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 rot="16200000">
            <a:off x="7354229" y="3387235"/>
            <a:ext cx="2581617" cy="6931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305(b) Integrated Report</a:t>
            </a:r>
            <a:endParaRPr lang="en-US" sz="1600" dirty="0"/>
          </a:p>
        </p:txBody>
      </p:sp>
      <p:sp>
        <p:nvSpPr>
          <p:cNvPr id="38" name="Rectangle 37"/>
          <p:cNvSpPr/>
          <p:nvPr/>
        </p:nvSpPr>
        <p:spPr>
          <a:xfrm>
            <a:off x="457200" y="3724663"/>
            <a:ext cx="7509893" cy="914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 rot="10800000">
            <a:off x="8454537" y="5086350"/>
            <a:ext cx="381000" cy="144780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7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48512"/>
          </a:xfrm>
        </p:spPr>
        <p:txBody>
          <a:bodyPr/>
          <a:lstStyle/>
          <a:p>
            <a:r>
              <a:rPr lang="en-US" dirty="0"/>
              <a:t>Assessment Example: 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 Standard in Reg. 2.504</a:t>
            </a:r>
          </a:p>
          <a:p>
            <a:pPr lvl="1"/>
            <a:r>
              <a:rPr lang="en-US" i="1" dirty="0"/>
              <a:t>pH between 6.0 and 9.0 standard units are the applicable standards for streams. </a:t>
            </a:r>
          </a:p>
          <a:p>
            <a:r>
              <a:rPr lang="en-US" dirty="0"/>
              <a:t>Assessment Methodology </a:t>
            </a:r>
          </a:p>
          <a:p>
            <a:pPr lvl="1"/>
            <a:r>
              <a:rPr lang="en-US" dirty="0"/>
              <a:t> Stream ...segments will be listed as non-support ... when a variance from the pH standard ... (occurs) in more than </a:t>
            </a:r>
            <a:r>
              <a:rPr lang="en-US" dirty="0" smtClean="0"/>
              <a:t>10% </a:t>
            </a:r>
            <a:r>
              <a:rPr lang="en-US" dirty="0"/>
              <a:t>of the total samples within the period of record.</a:t>
            </a:r>
          </a:p>
        </p:txBody>
      </p:sp>
    </p:spTree>
    <p:extLst>
      <p:ext uri="{BB962C8B-B14F-4D97-AF65-F5344CB8AC3E}">
        <p14:creationId xmlns:p14="http://schemas.microsoft.com/office/powerpoint/2010/main" val="208526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en-US" dirty="0"/>
              <a:t>Assessment Example: 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536448"/>
          </a:xfrm>
        </p:spPr>
        <p:txBody>
          <a:bodyPr>
            <a:normAutofit/>
          </a:bodyPr>
          <a:lstStyle/>
          <a:p>
            <a:r>
              <a:rPr lang="en-US" dirty="0"/>
              <a:t>Example Data </a:t>
            </a:r>
            <a:r>
              <a:rPr lang="en-US" dirty="0" smtClean="0"/>
              <a:t>Set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828800"/>
            <a:ext cx="3962400" cy="3841967"/>
          </a:xfrm>
        </p:spPr>
        <p:txBody>
          <a:bodyPr>
            <a:noAutofit/>
          </a:bodyPr>
          <a:lstStyle/>
          <a:p>
            <a:pPr>
              <a:spcAft>
                <a:spcPts val="480"/>
              </a:spcAft>
            </a:pPr>
            <a:r>
              <a:rPr lang="en-US" sz="2400" dirty="0" smtClean="0"/>
              <a:t>The </a:t>
            </a:r>
            <a:r>
              <a:rPr lang="en-US" sz="2400" dirty="0"/>
              <a:t>pH water quality </a:t>
            </a:r>
            <a:r>
              <a:rPr lang="en-US" sz="2400" dirty="0" smtClean="0"/>
              <a:t>criterion is 6.0-9.0. </a:t>
            </a:r>
          </a:p>
          <a:p>
            <a:pPr>
              <a:spcAft>
                <a:spcPts val="480"/>
              </a:spcAft>
            </a:pPr>
            <a:r>
              <a:rPr lang="en-US" sz="2400" dirty="0" smtClean="0"/>
              <a:t>3 </a:t>
            </a:r>
            <a:r>
              <a:rPr lang="en-US" sz="2400" dirty="0"/>
              <a:t>of the 10 </a:t>
            </a:r>
            <a:r>
              <a:rPr lang="en-US" sz="2400" dirty="0" smtClean="0"/>
              <a:t>(greater than 10%) samples are </a:t>
            </a:r>
            <a:r>
              <a:rPr lang="en-US" sz="2400" dirty="0"/>
              <a:t>outside the </a:t>
            </a:r>
            <a:r>
              <a:rPr lang="en-US" sz="2400" dirty="0" smtClean="0"/>
              <a:t>criterion.</a:t>
            </a:r>
            <a:endParaRPr lang="en-US" sz="2400" dirty="0"/>
          </a:p>
          <a:p>
            <a:pPr>
              <a:spcAft>
                <a:spcPts val="480"/>
              </a:spcAft>
            </a:pPr>
            <a:r>
              <a:rPr lang="en-US" sz="2400" dirty="0" smtClean="0"/>
              <a:t>If these </a:t>
            </a:r>
            <a:r>
              <a:rPr lang="en-US" sz="2400" dirty="0"/>
              <a:t>were the only qualifying data available for this waterbody, it would be listed on the 303(d) List of Impaired Waterbodies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480314"/>
              </p:ext>
            </p:extLst>
          </p:nvPr>
        </p:nvGraphicFramePr>
        <p:xfrm>
          <a:off x="1143000" y="2209800"/>
          <a:ext cx="2438400" cy="4023360"/>
        </p:xfrm>
        <a:graphic>
          <a:graphicData uri="http://schemas.openxmlformats.org/drawingml/2006/table">
            <a:tbl>
              <a:tblPr firstRow="1" bandRow="1"/>
              <a:tblGrid>
                <a:gridCol w="1295400"/>
                <a:gridCol w="1143000"/>
              </a:tblGrid>
              <a:tr h="279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pH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Result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2/12/2014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6.3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4/15/2014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5.7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</a:tr>
              <a:tr h="279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6/18/2014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6.0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8/11/2014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6.2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10/14/2014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5.5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</a:tr>
              <a:tr h="279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12/16/2014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5.4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</a:tr>
              <a:tr h="279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2/10/2015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6.7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4/8/2015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6.3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6/13/2015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6.4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8/14/2016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6.0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088" y="6173824"/>
            <a:ext cx="13589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01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effectLst/>
              </a:rPr>
              <a:t>303(d) Report Listing Format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800" dirty="0" smtClean="0">
                <a:solidFill>
                  <a:srgbClr val="FFFFCC"/>
                </a:solidFill>
                <a:effectLst/>
              </a:rPr>
              <a:t>Five Categories of Waters (continued)</a:t>
            </a:r>
          </a:p>
          <a:p>
            <a:pPr marL="457200" lvl="1" indent="0" eaLnBrk="1" hangingPunct="1">
              <a:buNone/>
              <a:defRPr/>
            </a:pPr>
            <a:r>
              <a:rPr lang="en-US" sz="2400" dirty="0" smtClean="0">
                <a:effectLst/>
              </a:rPr>
              <a:t>5 – Waters not meeting WQ Standards </a:t>
            </a:r>
          </a:p>
          <a:p>
            <a:pPr lvl="2" eaLnBrk="1" hangingPunct="1">
              <a:buClr>
                <a:srgbClr val="00B0F0"/>
              </a:buClr>
              <a:defRPr/>
            </a:pPr>
            <a:r>
              <a:rPr lang="en-US" dirty="0" smtClean="0">
                <a:solidFill>
                  <a:schemeClr val="tx2"/>
                </a:solidFill>
                <a:effectLst/>
              </a:rPr>
              <a:t>High</a:t>
            </a:r>
          </a:p>
          <a:p>
            <a:pPr lvl="3" eaLnBrk="1" hangingPunct="1">
              <a:defRPr/>
            </a:pPr>
            <a:r>
              <a:rPr lang="en-US" dirty="0" smtClean="0">
                <a:solidFill>
                  <a:schemeClr val="tx2"/>
                </a:solidFill>
                <a:effectLst/>
              </a:rPr>
              <a:t>Truly impaired, TMDL needed</a:t>
            </a:r>
          </a:p>
          <a:p>
            <a:pPr lvl="2" eaLnBrk="1" hangingPunct="1">
              <a:buClr>
                <a:srgbClr val="00B0F0"/>
              </a:buClr>
              <a:defRPr/>
            </a:pPr>
            <a:r>
              <a:rPr lang="en-US" dirty="0" smtClean="0">
                <a:solidFill>
                  <a:schemeClr val="tx2"/>
                </a:solidFill>
                <a:effectLst/>
              </a:rPr>
              <a:t>Medium</a:t>
            </a:r>
          </a:p>
          <a:p>
            <a:pPr lvl="3" eaLnBrk="1" hangingPunct="1">
              <a:defRPr/>
            </a:pPr>
            <a:r>
              <a:rPr lang="en-US" dirty="0" smtClean="0">
                <a:solidFill>
                  <a:schemeClr val="tx2"/>
                </a:solidFill>
                <a:effectLst/>
              </a:rPr>
              <a:t>Adoption of new regulations or standards</a:t>
            </a:r>
          </a:p>
          <a:p>
            <a:pPr lvl="3" eaLnBrk="1" hangingPunct="1">
              <a:defRPr/>
            </a:pPr>
            <a:r>
              <a:rPr lang="en-US" dirty="0" smtClean="0">
                <a:solidFill>
                  <a:schemeClr val="tx2"/>
                </a:solidFill>
                <a:effectLst/>
              </a:rPr>
              <a:t>Questionable data (QA/QC)</a:t>
            </a:r>
          </a:p>
          <a:p>
            <a:pPr lvl="3" eaLnBrk="1" hangingPunct="1">
              <a:defRPr/>
            </a:pPr>
            <a:r>
              <a:rPr lang="en-US" dirty="0" smtClean="0">
                <a:solidFill>
                  <a:schemeClr val="tx2"/>
                </a:solidFill>
                <a:effectLst/>
              </a:rPr>
              <a:t>Data verification needed</a:t>
            </a:r>
          </a:p>
          <a:p>
            <a:pPr lvl="3" eaLnBrk="1" hangingPunct="1">
              <a:defRPr/>
            </a:pPr>
            <a:r>
              <a:rPr lang="en-US" dirty="0" smtClean="0">
                <a:solidFill>
                  <a:schemeClr val="tx2"/>
                </a:solidFill>
                <a:effectLst/>
              </a:rPr>
              <a:t>Impairment caused by a point source</a:t>
            </a:r>
          </a:p>
          <a:p>
            <a:pPr lvl="2" eaLnBrk="1" hangingPunct="1">
              <a:buClr>
                <a:srgbClr val="00B0F0"/>
              </a:buClr>
              <a:defRPr/>
            </a:pPr>
            <a:r>
              <a:rPr lang="en-US" dirty="0" smtClean="0">
                <a:solidFill>
                  <a:schemeClr val="tx2"/>
                </a:solidFill>
                <a:effectLst/>
              </a:rPr>
              <a:t>Low</a:t>
            </a:r>
          </a:p>
          <a:p>
            <a:pPr lvl="3" eaLnBrk="1" hangingPunct="1">
              <a:defRPr/>
            </a:pPr>
            <a:r>
              <a:rPr lang="en-US" dirty="0" smtClean="0">
                <a:solidFill>
                  <a:schemeClr val="tx2"/>
                </a:solidFill>
                <a:effectLst/>
              </a:rPr>
              <a:t>Impairment is naturally occurring</a:t>
            </a:r>
          </a:p>
          <a:p>
            <a:pPr lvl="3" eaLnBrk="1" hangingPunct="1">
              <a:defRPr/>
            </a:pPr>
            <a:r>
              <a:rPr lang="en-US" dirty="0" smtClean="0">
                <a:solidFill>
                  <a:schemeClr val="tx2"/>
                </a:solidFill>
                <a:effectLst/>
              </a:rPr>
              <a:t>Segment added by EPA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8256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Draft 2016 Impaired Waterbodies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9" t="12378" r="14941" b="15354"/>
          <a:stretch/>
        </p:blipFill>
        <p:spPr bwMode="auto">
          <a:xfrm>
            <a:off x="1674541" y="1484983"/>
            <a:ext cx="5807927" cy="52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67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 anchor="t"/>
          <a:lstStyle/>
          <a:p>
            <a:r>
              <a:rPr lang="en-US" dirty="0" smtClean="0"/>
              <a:t>Clean Water Act Requirements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8100"/>
            <a:ext cx="8229600" cy="8763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19600" y="1143000"/>
            <a:ext cx="3429000" cy="6096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Adopt Water Quality Standards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19600" y="2057400"/>
            <a:ext cx="3429000" cy="609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Monitor Waters of the State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19600" y="2971800"/>
            <a:ext cx="34290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Assessment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19600" y="3886200"/>
            <a:ext cx="3429000" cy="609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 Impaired Waters</a:t>
            </a:r>
          </a:p>
          <a:p>
            <a:pPr algn="ctr"/>
            <a:r>
              <a:rPr lang="en-US" dirty="0" smtClean="0"/>
              <a:t>303(d) List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6010275" y="1752600"/>
            <a:ext cx="228600" cy="30480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467600" y="1752600"/>
            <a:ext cx="0" cy="3048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953000" y="1752600"/>
            <a:ext cx="0" cy="3048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wn Arrow 11"/>
          <p:cNvSpPr/>
          <p:nvPr/>
        </p:nvSpPr>
        <p:spPr>
          <a:xfrm>
            <a:off x="6019800" y="2667000"/>
            <a:ext cx="228600" cy="30480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477125" y="2667000"/>
            <a:ext cx="0" cy="3048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962525" y="2667000"/>
            <a:ext cx="0" cy="3048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own Arrow 14"/>
          <p:cNvSpPr/>
          <p:nvPr/>
        </p:nvSpPr>
        <p:spPr>
          <a:xfrm>
            <a:off x="6019800" y="3579190"/>
            <a:ext cx="228600" cy="30480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19600" y="4800600"/>
            <a:ext cx="3429000" cy="609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Develop TMDLs</a:t>
            </a:r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>
            <a:off x="6010275" y="4495800"/>
            <a:ext cx="228600" cy="30480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79899" y="1124634"/>
            <a:ext cx="2959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Defines Water Quality goals</a:t>
            </a:r>
          </a:p>
          <a:p>
            <a:pPr algn="r"/>
            <a:r>
              <a:rPr lang="en-US" dirty="0" smtClean="0"/>
              <a:t>40 CFR 130.3 and 131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3581400" y="1286217"/>
            <a:ext cx="613793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0" y="2057400"/>
            <a:ext cx="3539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Data collection based on need </a:t>
            </a:r>
          </a:p>
          <a:p>
            <a:pPr algn="r"/>
            <a:r>
              <a:rPr lang="en-US" dirty="0" smtClean="0"/>
              <a:t>40 CFR 130.4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19600" y="5762625"/>
            <a:ext cx="3429000" cy="609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Develop Permit Limits</a:t>
            </a:r>
            <a:endParaRPr lang="en-US" dirty="0"/>
          </a:p>
        </p:txBody>
      </p:sp>
      <p:sp>
        <p:nvSpPr>
          <p:cNvPr id="22" name="Down Arrow 21"/>
          <p:cNvSpPr/>
          <p:nvPr/>
        </p:nvSpPr>
        <p:spPr>
          <a:xfrm>
            <a:off x="6010275" y="5438775"/>
            <a:ext cx="228600" cy="30480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3581400" y="2200617"/>
            <a:ext cx="613793" cy="32316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0" y="2953434"/>
            <a:ext cx="3539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Determines attainment</a:t>
            </a:r>
          </a:p>
          <a:p>
            <a:pPr algn="r"/>
            <a:r>
              <a:rPr lang="en-US" dirty="0" smtClean="0"/>
              <a:t>40 CFR 130.8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3581400" y="3115017"/>
            <a:ext cx="613793" cy="32316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3911025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Identifies Quality Limited Waters</a:t>
            </a:r>
          </a:p>
          <a:p>
            <a:pPr algn="r"/>
            <a:r>
              <a:rPr lang="en-US" sz="1600" dirty="0" smtClean="0"/>
              <a:t>40 CFR 130.7(b)(1)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3581400" y="4029416"/>
            <a:ext cx="613793" cy="32316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3581400" y="4943817"/>
            <a:ext cx="613793" cy="32316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3581400" y="5905842"/>
            <a:ext cx="613793" cy="32316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14907" y="4763184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Defines Waste Loads</a:t>
            </a:r>
          </a:p>
          <a:p>
            <a:pPr algn="r"/>
            <a:r>
              <a:rPr lang="en-US" dirty="0" smtClean="0"/>
              <a:t>40 CFR 130.7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5382" y="5744259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Implementation</a:t>
            </a:r>
          </a:p>
          <a:p>
            <a:pPr algn="r"/>
            <a:r>
              <a:rPr lang="en-US" dirty="0" smtClean="0"/>
              <a:t>40 CFR Part 122</a:t>
            </a:r>
          </a:p>
        </p:txBody>
      </p:sp>
      <p:cxnSp>
        <p:nvCxnSpPr>
          <p:cNvPr id="32" name="Elbow Connector 31"/>
          <p:cNvCxnSpPr>
            <a:stCxn id="7" idx="3"/>
            <a:endCxn id="8" idx="3"/>
          </p:cNvCxnSpPr>
          <p:nvPr/>
        </p:nvCxnSpPr>
        <p:spPr>
          <a:xfrm>
            <a:off x="7848600" y="3276600"/>
            <a:ext cx="12700" cy="914400"/>
          </a:xfrm>
          <a:prstGeom prst="bentConnector3">
            <a:avLst>
              <a:gd name="adj1" fmla="val 1800000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077200" y="3731590"/>
            <a:ext cx="228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 rot="16200000">
            <a:off x="7354229" y="3387235"/>
            <a:ext cx="2581617" cy="6931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305(b) Integrated Report</a:t>
            </a:r>
            <a:endParaRPr lang="en-US" sz="1600" dirty="0"/>
          </a:p>
        </p:txBody>
      </p:sp>
      <p:sp>
        <p:nvSpPr>
          <p:cNvPr id="38" name="Rectangle 37"/>
          <p:cNvSpPr/>
          <p:nvPr/>
        </p:nvSpPr>
        <p:spPr>
          <a:xfrm>
            <a:off x="457200" y="4629149"/>
            <a:ext cx="7509893" cy="914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 rot="10800000">
            <a:off x="8454537" y="5086350"/>
            <a:ext cx="381000" cy="144780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2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2"/>
            <a:ext cx="8229600" cy="9413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</a:rPr>
              <a:t>Designated Use Support &amp; </a:t>
            </a:r>
            <a:br>
              <a:rPr lang="en-US" sz="3600" dirty="0" smtClean="0">
                <a:solidFill>
                  <a:schemeClr val="tx1"/>
                </a:solidFill>
                <a:effectLst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</a:rPr>
              <a:t>Water Quality Standards Attainment</a:t>
            </a:r>
          </a:p>
        </p:txBody>
      </p:sp>
      <p:graphicFrame>
        <p:nvGraphicFramePr>
          <p:cNvPr id="23555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885855191"/>
              </p:ext>
            </p:extLst>
          </p:nvPr>
        </p:nvGraphicFramePr>
        <p:xfrm>
          <a:off x="-333375" y="1371600"/>
          <a:ext cx="9477375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" name="Chart" r:id="rId3" imgW="7772454" imgH="3550851" progId="MSGraph.Chart.8">
                  <p:embed followColorScheme="full"/>
                </p:oleObj>
              </mc:Choice>
              <mc:Fallback>
                <p:oleObj name="Chart" r:id="rId3" imgW="7772454" imgH="355085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33375" y="1371600"/>
                        <a:ext cx="9477375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38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effectLst/>
              </a:rPr>
              <a:t>De-Listing of Waters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800"/>
              </a:spcAft>
              <a:buClr>
                <a:srgbClr val="FFFFCC"/>
              </a:buClr>
              <a:defRPr/>
            </a:pPr>
            <a:r>
              <a:rPr lang="en-US" sz="2800" dirty="0">
                <a:solidFill>
                  <a:srgbClr val="FFFFCC"/>
                </a:solidFill>
                <a:effectLst/>
              </a:rPr>
              <a:t>Development of a TMDL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  <a:buClr>
                <a:srgbClr val="FFFFCC"/>
              </a:buClr>
              <a:defRPr/>
            </a:pPr>
            <a:r>
              <a:rPr lang="en-US" sz="2800" dirty="0">
                <a:solidFill>
                  <a:srgbClr val="FFFFCC"/>
                </a:solidFill>
                <a:effectLst/>
              </a:rPr>
              <a:t>Implement control strategies other than a TMDL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  <a:buClr>
                <a:srgbClr val="FFFFCC"/>
              </a:buClr>
              <a:defRPr/>
            </a:pPr>
            <a:r>
              <a:rPr lang="en-US" sz="2800" dirty="0">
                <a:solidFill>
                  <a:srgbClr val="FFFFCC"/>
                </a:solidFill>
                <a:effectLst/>
              </a:rPr>
              <a:t>Updated assessments indicate no known impairments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  <a:buClr>
                <a:srgbClr val="FFFFCC"/>
              </a:buClr>
              <a:defRPr/>
            </a:pPr>
            <a:r>
              <a:rPr lang="en-US" sz="2800" dirty="0">
                <a:solidFill>
                  <a:srgbClr val="FFFFCC"/>
                </a:solidFill>
                <a:effectLst/>
              </a:rPr>
              <a:t>Improved delineation of impaired waterbodies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  <a:buClr>
                <a:srgbClr val="FFFFCC"/>
              </a:buClr>
              <a:defRPr/>
            </a:pPr>
            <a:r>
              <a:rPr lang="en-US" sz="2800" dirty="0" smtClean="0">
                <a:solidFill>
                  <a:srgbClr val="FFFFCC"/>
                </a:solidFill>
                <a:effectLst/>
              </a:rPr>
              <a:t>Revised </a:t>
            </a:r>
            <a:r>
              <a:rPr lang="en-US" sz="2800" dirty="0">
                <a:solidFill>
                  <a:srgbClr val="FFFFCC"/>
                </a:solidFill>
                <a:effectLst/>
              </a:rPr>
              <a:t>water quality standards and assessment methodologies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endParaRPr lang="en-US" dirty="0" smtClean="0">
              <a:solidFill>
                <a:srgbClr val="FFFFCC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5564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effectLst/>
              </a:rPr>
              <a:t>De-Listings from 2014 to 2016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905000"/>
            <a:ext cx="4800600" cy="41148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800" dirty="0" smtClean="0">
                <a:solidFill>
                  <a:srgbClr val="FFFFCC"/>
                </a:solidFill>
                <a:effectLst/>
              </a:rPr>
              <a:t>153 Pollutant Pairs</a:t>
            </a:r>
          </a:p>
          <a:p>
            <a:pPr lvl="1" eaLnBrk="1" hangingPunct="1">
              <a:defRPr/>
            </a:pPr>
            <a:r>
              <a:rPr lang="en-US" sz="2400" dirty="0">
                <a:effectLst/>
              </a:rPr>
              <a:t>Minerals </a:t>
            </a:r>
            <a:r>
              <a:rPr lang="en-US" sz="2400" dirty="0" smtClean="0">
                <a:effectLst/>
              </a:rPr>
              <a:t>- Cl</a:t>
            </a:r>
            <a:r>
              <a:rPr lang="en-US" sz="2400" dirty="0">
                <a:effectLst/>
              </a:rPr>
              <a:t>, SO</a:t>
            </a:r>
            <a:r>
              <a:rPr lang="en-US" sz="2400" baseline="-25000" dirty="0">
                <a:effectLst/>
              </a:rPr>
              <a:t>4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TDS</a:t>
            </a:r>
            <a:r>
              <a:rPr lang="en-US" sz="2400" dirty="0">
                <a:effectLst/>
              </a:rPr>
              <a:t> </a:t>
            </a:r>
            <a:r>
              <a:rPr lang="en-US" sz="2400" dirty="0" smtClean="0">
                <a:effectLst/>
              </a:rPr>
              <a:t>(45)</a:t>
            </a:r>
            <a:endParaRPr lang="en-US" sz="2400" dirty="0">
              <a:effectLst/>
            </a:endParaRPr>
          </a:p>
          <a:p>
            <a:pPr lvl="1" eaLnBrk="1" hangingPunct="1">
              <a:defRPr/>
            </a:pPr>
            <a:r>
              <a:rPr lang="en-US" sz="2400" dirty="0">
                <a:effectLst/>
              </a:rPr>
              <a:t>Metals </a:t>
            </a:r>
            <a:r>
              <a:rPr lang="en-US" sz="2400" dirty="0" smtClean="0">
                <a:effectLst/>
              </a:rPr>
              <a:t>- Cu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Pb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Zn (49) </a:t>
            </a:r>
            <a:endParaRPr lang="en-US" sz="2400" dirty="0">
              <a:effectLst/>
            </a:endParaRPr>
          </a:p>
          <a:p>
            <a:pPr lvl="1" eaLnBrk="1" hangingPunct="1">
              <a:defRPr/>
            </a:pPr>
            <a:r>
              <a:rPr lang="en-US" sz="2400" dirty="0" smtClean="0">
                <a:effectLst/>
              </a:rPr>
              <a:t>Turbidity (29)</a:t>
            </a:r>
          </a:p>
          <a:p>
            <a:pPr lvl="1" eaLnBrk="1" hangingPunct="1">
              <a:defRPr/>
            </a:pPr>
            <a:r>
              <a:rPr lang="en-US" sz="2400" dirty="0">
                <a:effectLst/>
              </a:rPr>
              <a:t>pH </a:t>
            </a:r>
            <a:r>
              <a:rPr lang="en-US" sz="2400" dirty="0" smtClean="0">
                <a:effectLst/>
              </a:rPr>
              <a:t>(</a:t>
            </a:r>
            <a:r>
              <a:rPr lang="en-US" dirty="0"/>
              <a:t>8</a:t>
            </a:r>
            <a:r>
              <a:rPr lang="en-US" sz="2400" dirty="0" smtClean="0">
                <a:effectLst/>
              </a:rPr>
              <a:t>)</a:t>
            </a:r>
            <a:endParaRPr lang="en-US" sz="2400" dirty="0">
              <a:effectLst/>
            </a:endParaRPr>
          </a:p>
          <a:p>
            <a:pPr lvl="1" eaLnBrk="1" hangingPunct="1">
              <a:defRPr/>
            </a:pPr>
            <a:r>
              <a:rPr lang="en-US" sz="2400" dirty="0" smtClean="0">
                <a:effectLst/>
              </a:rPr>
              <a:t>Dissolved </a:t>
            </a:r>
            <a:r>
              <a:rPr lang="en-US" sz="2400" dirty="0">
                <a:effectLst/>
              </a:rPr>
              <a:t>Oxygen </a:t>
            </a:r>
            <a:r>
              <a:rPr lang="en-US" sz="2400" dirty="0" smtClean="0">
                <a:effectLst/>
              </a:rPr>
              <a:t>(8)</a:t>
            </a:r>
            <a:endParaRPr lang="en-US" sz="2400" dirty="0">
              <a:effectLst/>
            </a:endParaRPr>
          </a:p>
          <a:p>
            <a:pPr lvl="1" eaLnBrk="1" hangingPunct="1">
              <a:defRPr/>
            </a:pPr>
            <a:r>
              <a:rPr lang="en-US" sz="2400" dirty="0" smtClean="0">
                <a:effectLst/>
              </a:rPr>
              <a:t>Temperature (12)</a:t>
            </a:r>
          </a:p>
          <a:p>
            <a:pPr lvl="1" eaLnBrk="1" hangingPunct="1">
              <a:defRPr/>
            </a:pPr>
            <a:r>
              <a:rPr lang="en-US" sz="2400" dirty="0">
                <a:effectLst/>
              </a:rPr>
              <a:t>Pathogens </a:t>
            </a:r>
            <a:r>
              <a:rPr lang="en-US" sz="2400" dirty="0" smtClean="0">
                <a:effectLst/>
              </a:rPr>
              <a:t>(2)</a:t>
            </a:r>
            <a:endParaRPr lang="en-US" sz="2400" dirty="0">
              <a:effectLst/>
            </a:endParaRPr>
          </a:p>
          <a:p>
            <a:pPr lvl="1" eaLnBrk="1" hangingPunct="1">
              <a:defRPr/>
            </a:pPr>
            <a:endParaRPr lang="en-US" sz="2400" dirty="0" smtClean="0">
              <a:effectLst/>
            </a:endParaRP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dirty="0" smtClean="0">
              <a:effectLst/>
            </a:endParaRPr>
          </a:p>
          <a:p>
            <a:pPr eaLnBrk="1" hangingPunct="1">
              <a:defRPr/>
            </a:pP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498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 anchor="t"/>
          <a:lstStyle/>
          <a:p>
            <a:r>
              <a:rPr lang="en-US" dirty="0" smtClean="0"/>
              <a:t>Clean Water Act Requirements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8100"/>
            <a:ext cx="8229600" cy="8763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19600" y="1143000"/>
            <a:ext cx="3429000" cy="6096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Adopt Water Quality Standards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19600" y="2057400"/>
            <a:ext cx="3429000" cy="609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Monitor Waters of the State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19600" y="2971800"/>
            <a:ext cx="34290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Assessment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19600" y="3886200"/>
            <a:ext cx="3429000" cy="609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 Impaired Waters</a:t>
            </a:r>
          </a:p>
          <a:p>
            <a:pPr algn="ctr"/>
            <a:r>
              <a:rPr lang="en-US" dirty="0" smtClean="0"/>
              <a:t>303(d) List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6010275" y="1752600"/>
            <a:ext cx="228600" cy="30480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467600" y="1752600"/>
            <a:ext cx="0" cy="3048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953000" y="1752600"/>
            <a:ext cx="0" cy="3048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wn Arrow 11"/>
          <p:cNvSpPr/>
          <p:nvPr/>
        </p:nvSpPr>
        <p:spPr>
          <a:xfrm>
            <a:off x="6019800" y="2667000"/>
            <a:ext cx="228600" cy="30480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477125" y="2667000"/>
            <a:ext cx="0" cy="3048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962525" y="2667000"/>
            <a:ext cx="0" cy="3048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own Arrow 14"/>
          <p:cNvSpPr/>
          <p:nvPr/>
        </p:nvSpPr>
        <p:spPr>
          <a:xfrm>
            <a:off x="6019800" y="3579190"/>
            <a:ext cx="228600" cy="30480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19600" y="4800600"/>
            <a:ext cx="3429000" cy="609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Develop TMDLs</a:t>
            </a:r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>
            <a:off x="6010275" y="4495800"/>
            <a:ext cx="228600" cy="30480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79899" y="1124634"/>
            <a:ext cx="2959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Defines Water Quality goals</a:t>
            </a:r>
          </a:p>
          <a:p>
            <a:pPr algn="r"/>
            <a:r>
              <a:rPr lang="en-US" dirty="0" smtClean="0"/>
              <a:t>40 CFR 130.3 and 131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3581400" y="1286217"/>
            <a:ext cx="613793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0" y="2057400"/>
            <a:ext cx="3539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Data collection based on need </a:t>
            </a:r>
          </a:p>
          <a:p>
            <a:pPr algn="r"/>
            <a:r>
              <a:rPr lang="en-US" dirty="0" smtClean="0"/>
              <a:t>40 CFR 130.4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19600" y="5762625"/>
            <a:ext cx="3429000" cy="609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Develop Permit Limits</a:t>
            </a:r>
            <a:endParaRPr lang="en-US" dirty="0"/>
          </a:p>
        </p:txBody>
      </p:sp>
      <p:sp>
        <p:nvSpPr>
          <p:cNvPr id="22" name="Down Arrow 21"/>
          <p:cNvSpPr/>
          <p:nvPr/>
        </p:nvSpPr>
        <p:spPr>
          <a:xfrm>
            <a:off x="6010275" y="5438775"/>
            <a:ext cx="228600" cy="30480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3581400" y="2200617"/>
            <a:ext cx="613793" cy="32316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0" y="2953434"/>
            <a:ext cx="3539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Determines attainment</a:t>
            </a:r>
          </a:p>
          <a:p>
            <a:pPr algn="r"/>
            <a:r>
              <a:rPr lang="en-US" dirty="0" smtClean="0"/>
              <a:t>40 CFR 130.8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3581400" y="3115017"/>
            <a:ext cx="613793" cy="32316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3911025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Identifies Quality Limited Waters</a:t>
            </a:r>
          </a:p>
          <a:p>
            <a:pPr algn="r"/>
            <a:r>
              <a:rPr lang="en-US" sz="1600" dirty="0" smtClean="0"/>
              <a:t>40 CFR 130.7(b)(1)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3581400" y="4029416"/>
            <a:ext cx="613793" cy="32316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3581400" y="4943817"/>
            <a:ext cx="613793" cy="32316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3581400" y="5905842"/>
            <a:ext cx="613793" cy="32316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14907" y="4763184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Defines Waste Loads</a:t>
            </a:r>
          </a:p>
          <a:p>
            <a:pPr algn="r"/>
            <a:r>
              <a:rPr lang="en-US" dirty="0" smtClean="0"/>
              <a:t>40 CFR 130.7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5382" y="5744259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Implementation</a:t>
            </a:r>
          </a:p>
          <a:p>
            <a:pPr algn="r"/>
            <a:r>
              <a:rPr lang="en-US" dirty="0" smtClean="0"/>
              <a:t>40 CFR Part 122</a:t>
            </a:r>
          </a:p>
        </p:txBody>
      </p:sp>
      <p:cxnSp>
        <p:nvCxnSpPr>
          <p:cNvPr id="32" name="Elbow Connector 31"/>
          <p:cNvCxnSpPr>
            <a:stCxn id="7" idx="3"/>
            <a:endCxn id="8" idx="3"/>
          </p:cNvCxnSpPr>
          <p:nvPr/>
        </p:nvCxnSpPr>
        <p:spPr>
          <a:xfrm>
            <a:off x="7848600" y="3276600"/>
            <a:ext cx="12700" cy="914400"/>
          </a:xfrm>
          <a:prstGeom prst="bentConnector3">
            <a:avLst>
              <a:gd name="adj1" fmla="val 1800000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077200" y="3731590"/>
            <a:ext cx="228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 rot="16200000">
            <a:off x="7354229" y="3387235"/>
            <a:ext cx="2581617" cy="6931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305(b) Integrated Report</a:t>
            </a:r>
            <a:endParaRPr lang="en-US" sz="1600" dirty="0"/>
          </a:p>
        </p:txBody>
      </p:sp>
      <p:sp>
        <p:nvSpPr>
          <p:cNvPr id="38" name="Rectangle 37"/>
          <p:cNvSpPr/>
          <p:nvPr/>
        </p:nvSpPr>
        <p:spPr>
          <a:xfrm>
            <a:off x="567307" y="1007423"/>
            <a:ext cx="7509893" cy="914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 rot="10800000">
            <a:off x="8454537" y="5086350"/>
            <a:ext cx="381000" cy="144780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0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828800"/>
            <a:ext cx="4800600" cy="44958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800" dirty="0" smtClean="0">
                <a:solidFill>
                  <a:srgbClr val="FFFFCC"/>
                </a:solidFill>
                <a:effectLst/>
              </a:rPr>
              <a:t>104 Pollutant Pairs</a:t>
            </a:r>
          </a:p>
          <a:p>
            <a:pPr lvl="1" eaLnBrk="1" hangingPunct="1">
              <a:defRPr/>
            </a:pPr>
            <a:r>
              <a:rPr lang="en-US" sz="2400" dirty="0">
                <a:effectLst/>
              </a:rPr>
              <a:t>Minerals </a:t>
            </a:r>
            <a:r>
              <a:rPr lang="en-US" sz="2400" dirty="0" smtClean="0">
                <a:effectLst/>
              </a:rPr>
              <a:t>- Cl</a:t>
            </a:r>
            <a:r>
              <a:rPr lang="en-US" sz="2400" dirty="0">
                <a:effectLst/>
              </a:rPr>
              <a:t>, SO</a:t>
            </a:r>
            <a:r>
              <a:rPr lang="en-US" sz="2400" baseline="-25000" dirty="0">
                <a:effectLst/>
              </a:rPr>
              <a:t>4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TDS</a:t>
            </a:r>
            <a:r>
              <a:rPr lang="en-US" sz="2400" dirty="0">
                <a:effectLst/>
              </a:rPr>
              <a:t> </a:t>
            </a:r>
            <a:r>
              <a:rPr lang="en-US" sz="2400" dirty="0" smtClean="0">
                <a:effectLst/>
              </a:rPr>
              <a:t>(19)</a:t>
            </a:r>
            <a:endParaRPr lang="en-US" sz="2400" dirty="0">
              <a:effectLst/>
            </a:endParaRPr>
          </a:p>
          <a:p>
            <a:pPr lvl="1" eaLnBrk="1" hangingPunct="1">
              <a:defRPr/>
            </a:pPr>
            <a:r>
              <a:rPr lang="en-US" sz="2400" dirty="0">
                <a:effectLst/>
              </a:rPr>
              <a:t>Turbidity </a:t>
            </a:r>
            <a:r>
              <a:rPr lang="en-US" sz="2400" dirty="0" smtClean="0">
                <a:effectLst/>
              </a:rPr>
              <a:t>(3)</a:t>
            </a:r>
            <a:endParaRPr lang="en-US" sz="2400" dirty="0">
              <a:effectLst/>
            </a:endParaRPr>
          </a:p>
          <a:p>
            <a:pPr lvl="1" eaLnBrk="1" hangingPunct="1">
              <a:defRPr/>
            </a:pPr>
            <a:r>
              <a:rPr lang="en-US" sz="2400" dirty="0" smtClean="0">
                <a:effectLst/>
              </a:rPr>
              <a:t>Dissolved Oxygen (26)</a:t>
            </a:r>
          </a:p>
          <a:p>
            <a:pPr lvl="1" eaLnBrk="1" hangingPunct="1">
              <a:defRPr/>
            </a:pPr>
            <a:r>
              <a:rPr lang="en-US" sz="2400" dirty="0" smtClean="0">
                <a:effectLst/>
              </a:rPr>
              <a:t>Metals - Cu, </a:t>
            </a:r>
            <a:r>
              <a:rPr lang="en-US" dirty="0" err="1" smtClean="0"/>
              <a:t>Pb</a:t>
            </a:r>
            <a:r>
              <a:rPr lang="en-US" dirty="0" smtClean="0"/>
              <a:t>, Zn, </a:t>
            </a:r>
            <a:r>
              <a:rPr lang="en-US" sz="2400" dirty="0" smtClean="0">
                <a:effectLst/>
              </a:rPr>
              <a:t>Se (13)</a:t>
            </a:r>
          </a:p>
          <a:p>
            <a:pPr lvl="1" eaLnBrk="1" hangingPunct="1">
              <a:defRPr/>
            </a:pPr>
            <a:r>
              <a:rPr lang="en-US" sz="2400" dirty="0" smtClean="0">
                <a:effectLst/>
              </a:rPr>
              <a:t>Temperature (2)</a:t>
            </a:r>
          </a:p>
          <a:p>
            <a:pPr lvl="1" eaLnBrk="1" hangingPunct="1">
              <a:defRPr/>
            </a:pPr>
            <a:r>
              <a:rPr lang="en-US" sz="2400" dirty="0">
                <a:effectLst/>
              </a:rPr>
              <a:t>Pathogens </a:t>
            </a:r>
            <a:r>
              <a:rPr lang="en-US" sz="2400" dirty="0" smtClean="0">
                <a:effectLst/>
              </a:rPr>
              <a:t>(o)</a:t>
            </a:r>
            <a:endParaRPr lang="en-US" sz="2400" dirty="0">
              <a:effectLst/>
            </a:endParaRPr>
          </a:p>
          <a:p>
            <a:pPr lvl="1" eaLnBrk="1" hangingPunct="1">
              <a:defRPr/>
            </a:pPr>
            <a:r>
              <a:rPr lang="en-US" sz="2400" dirty="0" smtClean="0">
                <a:effectLst/>
              </a:rPr>
              <a:t>pH (7)</a:t>
            </a:r>
            <a:endParaRPr lang="en-US" sz="2400" dirty="0">
              <a:effectLst/>
            </a:endParaRPr>
          </a:p>
          <a:p>
            <a:pPr lvl="1" eaLnBrk="1" hangingPunct="1">
              <a:defRPr/>
            </a:pPr>
            <a:endParaRPr lang="en-US" sz="2400" dirty="0" smtClean="0">
              <a:effectLst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effectLst/>
              </a:rPr>
              <a:t>New Listings for 2016</a:t>
            </a:r>
          </a:p>
        </p:txBody>
      </p:sp>
    </p:spTree>
    <p:extLst>
      <p:ext uri="{BB962C8B-B14F-4D97-AF65-F5344CB8AC3E}">
        <p14:creationId xmlns:p14="http://schemas.microsoft.com/office/powerpoint/2010/main" val="145413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Assessment Methodology Stakeholder Workgroup</a:t>
            </a:r>
          </a:p>
          <a:p>
            <a:pPr lvl="1"/>
            <a:r>
              <a:rPr lang="en-US" dirty="0" smtClean="0"/>
              <a:t>Occurring </a:t>
            </a:r>
            <a:r>
              <a:rPr lang="en-US" dirty="0" smtClean="0">
                <a:solidFill>
                  <a:srgbClr val="FFFF00"/>
                </a:solidFill>
              </a:rPr>
              <a:t>now</a:t>
            </a:r>
          </a:p>
          <a:p>
            <a:pPr lvl="1"/>
            <a:r>
              <a:rPr lang="en-US" dirty="0" smtClean="0"/>
              <a:t>Public Comment Period this summer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Triennial Review Stakeholder  Workgroup</a:t>
            </a:r>
          </a:p>
          <a:p>
            <a:pPr lvl="1"/>
            <a:r>
              <a:rPr lang="en-US" dirty="0" smtClean="0"/>
              <a:t>Stakeholder workgroup beginning </a:t>
            </a:r>
            <a:r>
              <a:rPr lang="en-US" dirty="0" smtClean="0">
                <a:solidFill>
                  <a:srgbClr val="FFFF00"/>
                </a:solidFill>
              </a:rPr>
              <a:t>Summer 2017</a:t>
            </a:r>
          </a:p>
        </p:txBody>
      </p:sp>
    </p:spTree>
    <p:extLst>
      <p:ext uri="{BB962C8B-B14F-4D97-AF65-F5344CB8AC3E}">
        <p14:creationId xmlns:p14="http://schemas.microsoft.com/office/powerpoint/2010/main" val="76635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5"/>
            <a:ext cx="8229600" cy="990600"/>
          </a:xfrm>
        </p:spPr>
        <p:txBody>
          <a:bodyPr/>
          <a:lstStyle/>
          <a:p>
            <a:r>
              <a:rPr lang="en-US" dirty="0" smtClean="0"/>
              <a:t>The Stakeholder Process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8" t="7617" r="8484" b="8594"/>
          <a:stretch/>
        </p:blipFill>
        <p:spPr bwMode="auto">
          <a:xfrm>
            <a:off x="5334000" y="1371599"/>
            <a:ext cx="3546053" cy="323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25015004"/>
              </p:ext>
            </p:extLst>
          </p:nvPr>
        </p:nvGraphicFramePr>
        <p:xfrm>
          <a:off x="0" y="1371600"/>
          <a:ext cx="7239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Bent-Up Arrow 4"/>
          <p:cNvSpPr/>
          <p:nvPr/>
        </p:nvSpPr>
        <p:spPr>
          <a:xfrm rot="5400000">
            <a:off x="828675" y="2895600"/>
            <a:ext cx="609600" cy="609600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ent-Up Arrow 6"/>
          <p:cNvSpPr/>
          <p:nvPr/>
        </p:nvSpPr>
        <p:spPr>
          <a:xfrm rot="5400000">
            <a:off x="1981200" y="4067175"/>
            <a:ext cx="609600" cy="609600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ent-Up Arrow 7"/>
          <p:cNvSpPr/>
          <p:nvPr/>
        </p:nvSpPr>
        <p:spPr>
          <a:xfrm rot="5400000">
            <a:off x="3124200" y="5210175"/>
            <a:ext cx="609600" cy="609600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9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409" y="457200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https://www.adeq.state.ar.us/water</a:t>
            </a:r>
            <a:r>
              <a:rPr lang="en-US" sz="3200" dirty="0" smtClean="0"/>
              <a:t>/</a:t>
            </a:r>
            <a:br>
              <a:rPr lang="en-US" sz="3200" dirty="0" smtClean="0"/>
            </a:br>
            <a:r>
              <a:rPr lang="en-US" sz="3200" dirty="0" smtClean="0"/>
              <a:t>planning/integrated/assessment</a:t>
            </a:r>
            <a:r>
              <a:rPr lang="en-US" sz="3200" dirty="0"/>
              <a:t>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610" y="6199431"/>
            <a:ext cx="1360931" cy="494884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3" t="9939" r="15529" b="1560"/>
          <a:stretch/>
        </p:blipFill>
        <p:spPr bwMode="auto">
          <a:xfrm>
            <a:off x="1459491" y="1678675"/>
            <a:ext cx="6236709" cy="501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 flipH="1">
            <a:off x="4800600" y="5257800"/>
            <a:ext cx="2895600" cy="632298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Drop Down Menu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9910358" flipH="1">
            <a:off x="7256324" y="2548262"/>
            <a:ext cx="1703657" cy="1073823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List serve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25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6675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37984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0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152400"/>
            <a:ext cx="7543800" cy="1600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dirty="0" smtClean="0">
                <a:latin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What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</a:rPr>
              <a:t>are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 Water Quality Standards?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828800"/>
            <a:ext cx="8305800" cy="4572000"/>
          </a:xfrm>
        </p:spPr>
        <p:txBody>
          <a:bodyPr/>
          <a:lstStyle/>
          <a:p>
            <a:pPr algn="ctr" eaLnBrk="1" hangingPunct="1">
              <a:buClr>
                <a:schemeClr val="tx1"/>
              </a:buClr>
              <a:buSzTx/>
              <a:buFontTx/>
              <a:buNone/>
              <a:defRPr/>
            </a:pPr>
            <a:endParaRPr lang="en-US" sz="1000" smtClean="0">
              <a:solidFill>
                <a:srgbClr val="FFFFCC"/>
              </a:solidFill>
              <a:latin typeface="Times New Roman" pitchFamily="18" charset="0"/>
            </a:endParaRPr>
          </a:p>
          <a:p>
            <a:pPr eaLnBrk="1" hangingPunct="1">
              <a:buClr>
                <a:schemeClr val="tx1"/>
              </a:buClr>
              <a:buSzTx/>
              <a:buFontTx/>
              <a:buNone/>
              <a:defRPr/>
            </a:pPr>
            <a:r>
              <a:rPr lang="en-US" sz="3000" smtClean="0">
                <a:latin typeface="Times New Roman" pitchFamily="18" charset="0"/>
              </a:rPr>
              <a:t>   </a:t>
            </a:r>
            <a:r>
              <a:rPr lang="en-US" smtClean="0">
                <a:solidFill>
                  <a:srgbClr val="FFFFCC"/>
                </a:solidFill>
                <a:latin typeface="Times New Roman" pitchFamily="18" charset="0"/>
              </a:rPr>
              <a:t>Water Quality Standards define the goals for waterbodies in the state by designating uses for waterbodies, such as:</a:t>
            </a:r>
          </a:p>
          <a:p>
            <a:pPr eaLnBrk="1" hangingPunct="1">
              <a:buClr>
                <a:schemeClr val="tx1"/>
              </a:buClr>
              <a:buSzTx/>
              <a:buFontTx/>
              <a:buNone/>
              <a:defRPr/>
            </a:pPr>
            <a:endParaRPr lang="en-US" smtClean="0">
              <a:solidFill>
                <a:srgbClr val="FFFFCC"/>
              </a:solidFill>
              <a:latin typeface="Times New Roman" pitchFamily="18" charset="0"/>
            </a:endParaRPr>
          </a:p>
          <a:p>
            <a:pPr lvl="1" eaLnBrk="1" hangingPunct="1">
              <a:buFontTx/>
              <a:buChar char="•"/>
              <a:defRPr/>
            </a:pPr>
            <a:r>
              <a:rPr lang="en-US" smtClean="0">
                <a:latin typeface="Times New Roman" pitchFamily="18" charset="0"/>
              </a:rPr>
              <a:t>Agricultural Water Supply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smtClean="0">
                <a:latin typeface="Times New Roman" pitchFamily="18" charset="0"/>
              </a:rPr>
              <a:t>Extraordinary Resource Water</a:t>
            </a:r>
          </a:p>
          <a:p>
            <a:pPr lvl="1" eaLnBrk="1" hangingPunct="1">
              <a:buClr>
                <a:srgbClr val="FFFFCC"/>
              </a:buClr>
              <a:buFontTx/>
              <a:buNone/>
              <a:defRPr/>
            </a:pPr>
            <a:endParaRPr lang="en-US" smtClean="0">
              <a:solidFill>
                <a:srgbClr val="FFFFCC"/>
              </a:solidFill>
              <a:latin typeface="Times New Roman" pitchFamily="18" charset="0"/>
            </a:endParaRPr>
          </a:p>
          <a:p>
            <a:pPr lvl="1" eaLnBrk="1" hangingPunct="1">
              <a:buClr>
                <a:srgbClr val="FFFFCC"/>
              </a:buClr>
              <a:buFontTx/>
              <a:buNone/>
              <a:defRPr/>
            </a:pPr>
            <a:endParaRPr lang="en-US" sz="2600" smtClean="0">
              <a:solidFill>
                <a:srgbClr val="FFFFCC"/>
              </a:solidFill>
              <a:latin typeface="Times New Roman" pitchFamily="18" charset="0"/>
            </a:endParaRPr>
          </a:p>
          <a:p>
            <a:pPr lvl="1" eaLnBrk="1" hangingPunct="1">
              <a:buFontTx/>
              <a:buNone/>
              <a:defRPr/>
            </a:pPr>
            <a:endParaRPr lang="en-US" sz="2400" smtClean="0">
              <a:latin typeface="Times New Roman" pitchFamily="18" charset="0"/>
            </a:endParaRPr>
          </a:p>
        </p:txBody>
      </p:sp>
      <p:graphicFrame>
        <p:nvGraphicFramePr>
          <p:cNvPr id="614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791200" y="3505200"/>
          <a:ext cx="3124200" cy="214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Photo Editor Photo" r:id="rId4" imgW="6095238" imgH="3982006" progId="MSPhotoEd.3">
                  <p:embed/>
                </p:oleObj>
              </mc:Choice>
              <mc:Fallback>
                <p:oleObj name="Photo Editor Photo" r:id="rId4" imgW="6095238" imgH="398200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000"/>
                      <a:stretch>
                        <a:fillRect/>
                      </a:stretch>
                    </p:blipFill>
                    <p:spPr bwMode="auto">
                      <a:xfrm>
                        <a:off x="5791200" y="3505200"/>
                        <a:ext cx="3124200" cy="214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8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5438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smtClean="0">
                <a:latin typeface="Times New Roman" pitchFamily="18" charset="0"/>
              </a:rPr>
              <a:t>Other </a:t>
            </a:r>
            <a:r>
              <a:rPr lang="en-US" smtClean="0">
                <a:solidFill>
                  <a:schemeClr val="tx1"/>
                </a:solidFill>
                <a:latin typeface="Times New Roman" pitchFamily="18" charset="0"/>
              </a:rPr>
              <a:t>Designated Uses</a:t>
            </a:r>
          </a:p>
        </p:txBody>
      </p:sp>
      <p:pic>
        <p:nvPicPr>
          <p:cNvPr id="7171" name="Picture 3" descr="j0402234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2514600"/>
            <a:ext cx="1854200" cy="2667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4" descr="Bluegill%20in%20the%20Cossotot%20River_l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r="14894" b="13829"/>
          <a:stretch>
            <a:fillRect/>
          </a:stretch>
        </p:blipFill>
        <p:spPr bwMode="auto">
          <a:xfrm>
            <a:off x="304800" y="4114800"/>
            <a:ext cx="3124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whiteriver_008_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/>
          <a:stretch>
            <a:fillRect/>
          </a:stretch>
        </p:blipFill>
        <p:spPr bwMode="auto">
          <a:xfrm>
            <a:off x="304800" y="1295400"/>
            <a:ext cx="31242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bullshoals_fishing_005_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" r="2272"/>
          <a:stretch>
            <a:fillRect/>
          </a:stretch>
        </p:blipFill>
        <p:spPr>
          <a:xfrm>
            <a:off x="5791200" y="4038600"/>
            <a:ext cx="3124200" cy="2235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539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657600" y="5257800"/>
            <a:ext cx="1828800" cy="1066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smtClean="0">
                <a:latin typeface="Times New Roman" pitchFamily="18" charset="0"/>
              </a:rPr>
              <a:t>Domestic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smtClean="0">
                <a:latin typeface="Times New Roman" pitchFamily="18" charset="0"/>
              </a:rPr>
              <a:t>Water Supply</a:t>
            </a:r>
          </a:p>
        </p:txBody>
      </p:sp>
      <p:sp>
        <p:nvSpPr>
          <p:cNvPr id="315400" name="Rectangle 8"/>
          <p:cNvSpPr>
            <a:spLocks noChangeArrowheads="1"/>
          </p:cNvSpPr>
          <p:nvPr/>
        </p:nvSpPr>
        <p:spPr bwMode="auto">
          <a:xfrm>
            <a:off x="228600" y="6400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100000"/>
              </a:lnSpc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Fisheries</a:t>
            </a:r>
          </a:p>
        </p:txBody>
      </p:sp>
      <p:sp>
        <p:nvSpPr>
          <p:cNvPr id="315401" name="Rectangle 9"/>
          <p:cNvSpPr>
            <a:spLocks noChangeArrowheads="1"/>
          </p:cNvSpPr>
          <p:nvPr/>
        </p:nvSpPr>
        <p:spPr bwMode="auto">
          <a:xfrm>
            <a:off x="304800" y="35052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100000"/>
              </a:lnSpc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Primary Contact Recreation</a:t>
            </a:r>
          </a:p>
        </p:txBody>
      </p:sp>
      <p:sp>
        <p:nvSpPr>
          <p:cNvPr id="315402" name="Rectangle 10"/>
          <p:cNvSpPr>
            <a:spLocks noChangeArrowheads="1"/>
          </p:cNvSpPr>
          <p:nvPr/>
        </p:nvSpPr>
        <p:spPr bwMode="auto">
          <a:xfrm>
            <a:off x="5638800" y="62484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100000"/>
              </a:lnSpc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Secondary Contact Recreation</a:t>
            </a:r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8" b="3862"/>
          <a:stretch>
            <a:fillRect/>
          </a:stretch>
        </p:blipFill>
        <p:spPr bwMode="auto">
          <a:xfrm>
            <a:off x="5791200" y="1295400"/>
            <a:ext cx="3124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5404" name="Rectangle 12"/>
          <p:cNvSpPr>
            <a:spLocks noChangeArrowheads="1"/>
          </p:cNvSpPr>
          <p:nvPr/>
        </p:nvSpPr>
        <p:spPr bwMode="auto">
          <a:xfrm>
            <a:off x="5867400" y="3429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100000"/>
              </a:lnSpc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Industrial Water Supply</a:t>
            </a:r>
          </a:p>
        </p:txBody>
      </p:sp>
    </p:spTree>
    <p:extLst>
      <p:ext uri="{BB962C8B-B14F-4D97-AF65-F5344CB8AC3E}">
        <p14:creationId xmlns:p14="http://schemas.microsoft.com/office/powerpoint/2010/main" val="232546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 smtClean="0"/>
              <a:t>What is Regulation No. 2?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534400" cy="438912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Clr>
                <a:schemeClr val="tx2"/>
              </a:buClr>
              <a:buSzTx/>
              <a:defRPr/>
            </a:pPr>
            <a:r>
              <a:rPr lang="en-US" sz="2400" dirty="0" smtClean="0"/>
              <a:t>The Federal Clean Water Act (1972) requires each state to establish Water Quality Standards (WQS)</a:t>
            </a:r>
          </a:p>
          <a:p>
            <a:pPr>
              <a:buClr>
                <a:schemeClr val="tx2"/>
              </a:buClr>
            </a:pPr>
            <a:r>
              <a:rPr lang="en-US" sz="2400" dirty="0"/>
              <a:t>Arkansas’s </a:t>
            </a:r>
            <a:r>
              <a:rPr lang="en-US" sz="2400" dirty="0" smtClean="0"/>
              <a:t>WQS are </a:t>
            </a:r>
            <a:r>
              <a:rPr lang="en-US" sz="2400" dirty="0"/>
              <a:t>found in </a:t>
            </a:r>
            <a:r>
              <a:rPr lang="en-US" sz="2400" dirty="0" smtClean="0"/>
              <a:t>Regulation </a:t>
            </a:r>
            <a:r>
              <a:rPr lang="en-US" sz="2400" dirty="0"/>
              <a:t>No. </a:t>
            </a:r>
            <a:r>
              <a:rPr lang="en-US" sz="2400" dirty="0" smtClean="0"/>
              <a:t>2. </a:t>
            </a:r>
          </a:p>
          <a:p>
            <a:pPr lvl="1">
              <a:spcBef>
                <a:spcPts val="0"/>
              </a:spcBef>
              <a:buClr>
                <a:schemeClr val="tx2"/>
              </a:buClr>
            </a:pPr>
            <a:r>
              <a:rPr lang="en-US" sz="2200" dirty="0">
                <a:solidFill>
                  <a:schemeClr val="tx1">
                    <a:lumMod val="85000"/>
                  </a:schemeClr>
                </a:solidFill>
              </a:rPr>
              <a:t>ADEQ Water Division Planning Branch maintains Reg. 2</a:t>
            </a:r>
          </a:p>
          <a:p>
            <a:pPr lvl="1">
              <a:spcBef>
                <a:spcPts val="0"/>
              </a:spcBef>
              <a:buClr>
                <a:schemeClr val="tx2"/>
              </a:buClr>
            </a:pPr>
            <a:r>
              <a:rPr lang="en-US" sz="2200" dirty="0" smtClean="0">
                <a:solidFill>
                  <a:schemeClr val="tx1">
                    <a:lumMod val="85000"/>
                  </a:schemeClr>
                </a:solidFill>
              </a:rPr>
              <a:t>Arkansas </a:t>
            </a:r>
            <a:r>
              <a:rPr lang="en-US" sz="2200" dirty="0">
                <a:solidFill>
                  <a:schemeClr val="tx1">
                    <a:lumMod val="85000"/>
                  </a:schemeClr>
                </a:solidFill>
              </a:rPr>
              <a:t>Pollution Control and Ecology Commission</a:t>
            </a:r>
          </a:p>
          <a:p>
            <a:pPr lvl="1">
              <a:spcBef>
                <a:spcPts val="0"/>
              </a:spcBef>
              <a:buClr>
                <a:schemeClr val="tx2"/>
              </a:buClr>
            </a:pPr>
            <a:r>
              <a:rPr lang="en-US" sz="2200" dirty="0" smtClean="0">
                <a:solidFill>
                  <a:schemeClr val="tx1">
                    <a:lumMod val="85000"/>
                  </a:schemeClr>
                </a:solidFill>
              </a:rPr>
              <a:t>EPA must approve Reg. 2</a:t>
            </a:r>
            <a:endParaRPr lang="en-US" sz="2200" dirty="0">
              <a:solidFill>
                <a:schemeClr val="tx1">
                  <a:lumMod val="85000"/>
                </a:schemeClr>
              </a:solidFill>
            </a:endParaRPr>
          </a:p>
          <a:p>
            <a:pPr>
              <a:spcBef>
                <a:spcPts val="1200"/>
              </a:spcBef>
              <a:buClr>
                <a:schemeClr val="tx2"/>
              </a:buClr>
            </a:pPr>
            <a:r>
              <a:rPr lang="en-US" sz="2400" dirty="0" smtClean="0"/>
              <a:t>Regulation No. 2 includes designated uses and the criteria to protect those uses for surface </a:t>
            </a:r>
            <a:r>
              <a:rPr lang="en-US" sz="2400" dirty="0"/>
              <a:t>waters of the state of </a:t>
            </a:r>
            <a:r>
              <a:rPr lang="en-US" sz="2400" dirty="0" smtClean="0"/>
              <a:t>Arkansas. </a:t>
            </a:r>
          </a:p>
          <a:p>
            <a:pPr>
              <a:spcBef>
                <a:spcPts val="1200"/>
              </a:spcBef>
              <a:buClr>
                <a:schemeClr val="tx2"/>
              </a:buClr>
            </a:pPr>
            <a:r>
              <a:rPr lang="en-US" sz="2400" dirty="0" smtClean="0"/>
              <a:t>Criteria are: numeric and/or narrative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  <a:p>
            <a:pPr>
              <a:spcBef>
                <a:spcPts val="1200"/>
              </a:spcBef>
              <a:buClr>
                <a:schemeClr val="tx2"/>
              </a:buClr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584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smtClean="0">
                <a:latin typeface="Times New Roman" pitchFamily="18" charset="0"/>
              </a:rPr>
              <a:t/>
            </a:r>
            <a:br>
              <a:rPr lang="en-US" sz="4000" smtClean="0">
                <a:latin typeface="Times New Roman" pitchFamily="18" charset="0"/>
              </a:rPr>
            </a:br>
            <a:r>
              <a:rPr lang="en-US" sz="4000" smtClean="0">
                <a:latin typeface="Times New Roman" pitchFamily="18" charset="0"/>
              </a:rPr>
              <a:t> </a:t>
            </a:r>
            <a:r>
              <a:rPr lang="en-US" smtClean="0">
                <a:solidFill>
                  <a:schemeClr val="tx1"/>
                </a:solidFill>
                <a:latin typeface="Times New Roman" pitchFamily="18" charset="0"/>
              </a:rPr>
              <a:t>Water Quality Criteria</a:t>
            </a:r>
            <a:r>
              <a:rPr lang="en-US" smtClean="0">
                <a:latin typeface="Times New Roman" pitchFamily="18" charset="0"/>
              </a:rPr>
              <a:t> </a:t>
            </a:r>
            <a:br>
              <a:rPr lang="en-US" smtClean="0">
                <a:latin typeface="Times New Roman" pitchFamily="18" charset="0"/>
              </a:rPr>
            </a:br>
            <a:endParaRPr lang="en-US" smtClean="0">
              <a:latin typeface="Times New Roman" pitchFamily="18" charset="0"/>
            </a:endParaRP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05000"/>
            <a:ext cx="8305800" cy="4572000"/>
          </a:xfrm>
        </p:spPr>
        <p:txBody>
          <a:bodyPr/>
          <a:lstStyle/>
          <a:p>
            <a:pPr algn="ctr" eaLnBrk="1" hangingPunct="1">
              <a:buClr>
                <a:schemeClr val="tx1"/>
              </a:buClr>
              <a:buSzTx/>
              <a:buFontTx/>
              <a:buNone/>
              <a:defRPr/>
            </a:pPr>
            <a:r>
              <a:rPr lang="en-US" smtClean="0">
                <a:latin typeface="Times New Roman" pitchFamily="18" charset="0"/>
              </a:rPr>
              <a:t>   </a:t>
            </a:r>
            <a:r>
              <a:rPr lang="en-US" smtClean="0">
                <a:solidFill>
                  <a:srgbClr val="FFFFCC"/>
                </a:solidFill>
                <a:latin typeface="Times New Roman" pitchFamily="18" charset="0"/>
              </a:rPr>
              <a:t>Water Quality Standards include numerical and narrative criteria that protect Arkansas’s waters</a:t>
            </a:r>
          </a:p>
          <a:p>
            <a:pPr eaLnBrk="1" hangingPunct="1">
              <a:buClr>
                <a:schemeClr val="tx1"/>
              </a:buClr>
              <a:buSzTx/>
              <a:buFontTx/>
              <a:buNone/>
              <a:defRPr/>
            </a:pPr>
            <a:endParaRPr lang="en-US" sz="1400" smtClean="0">
              <a:latin typeface="Times New Roman" pitchFamily="18" charset="0"/>
            </a:endParaRPr>
          </a:p>
          <a:p>
            <a:pPr lvl="1" eaLnBrk="1" hangingPunct="1">
              <a:buFontTx/>
              <a:buChar char="•"/>
              <a:defRPr/>
            </a:pPr>
            <a:r>
              <a:rPr lang="en-US" smtClean="0">
                <a:latin typeface="Times New Roman" pitchFamily="18" charset="0"/>
              </a:rPr>
              <a:t>Minerals				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smtClean="0">
                <a:latin typeface="Times New Roman" pitchFamily="18" charset="0"/>
              </a:rPr>
              <a:t>Bacteria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smtClean="0">
                <a:latin typeface="Times New Roman" pitchFamily="18" charset="0"/>
              </a:rPr>
              <a:t>Temperature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smtClean="0">
                <a:latin typeface="Times New Roman" pitchFamily="18" charset="0"/>
              </a:rPr>
              <a:t>Nutrients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smtClean="0">
                <a:latin typeface="Times New Roman" pitchFamily="18" charset="0"/>
              </a:rPr>
              <a:t>Toxic Substances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smtClean="0">
                <a:latin typeface="Times New Roman" pitchFamily="18" charset="0"/>
              </a:rPr>
              <a:t>pH</a:t>
            </a:r>
          </a:p>
          <a:p>
            <a:pPr lvl="1" eaLnBrk="1" hangingPunct="1">
              <a:buFontTx/>
              <a:buNone/>
              <a:defRPr/>
            </a:pPr>
            <a:endParaRPr lang="en-US" smtClean="0">
              <a:latin typeface="Times New Roman" pitchFamily="18" charset="0"/>
            </a:endParaRPr>
          </a:p>
        </p:txBody>
      </p:sp>
      <p:pic>
        <p:nvPicPr>
          <p:cNvPr id="9220" name="Picture 4" descr="2nd stream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4" b="4546"/>
          <a:stretch>
            <a:fillRect/>
          </a:stretch>
        </p:blipFill>
        <p:spPr>
          <a:xfrm>
            <a:off x="5562600" y="3200400"/>
            <a:ext cx="2397125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80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Regulation No. 2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Clean Water Act (1972) requires states to establish Water Quality Standards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Standards must be reviewed every </a:t>
            </a:r>
            <a:r>
              <a:rPr lang="en-US" dirty="0">
                <a:solidFill>
                  <a:schemeClr val="tx2"/>
                </a:solidFill>
              </a:rPr>
              <a:t>3 </a:t>
            </a:r>
            <a:r>
              <a:rPr lang="en-US" dirty="0" smtClean="0">
                <a:solidFill>
                  <a:schemeClr val="tx2"/>
                </a:solidFill>
              </a:rPr>
              <a:t>years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No changes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Update existing standards 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Add appropriate new standards</a:t>
            </a:r>
          </a:p>
          <a:p>
            <a:pPr lvl="1"/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Revise standards that are difficult to interpret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Correct grammatical and typographical errors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35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3395</TotalTime>
  <Words>1318</Words>
  <Application>Microsoft Office PowerPoint</Application>
  <PresentationFormat>On-screen Show (4:3)</PresentationFormat>
  <Paragraphs>333</Paragraphs>
  <Slides>33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Flow</vt:lpstr>
      <vt:lpstr>Photo Editor Photo</vt:lpstr>
      <vt:lpstr>Chart</vt:lpstr>
      <vt:lpstr>Arkansas Dept. of Environmental Quality Regulation No. 2 and 303(d) List</vt:lpstr>
      <vt:lpstr>Overview</vt:lpstr>
      <vt:lpstr>Clean Water Act Requirements</vt:lpstr>
      <vt:lpstr>PowerPoint Presentation</vt:lpstr>
      <vt:lpstr> What are Water Quality Standards?</vt:lpstr>
      <vt:lpstr>Other Designated Uses</vt:lpstr>
      <vt:lpstr>What is Regulation No. 2?</vt:lpstr>
      <vt:lpstr>  Water Quality Criteria  </vt:lpstr>
      <vt:lpstr>Regulation No. 2</vt:lpstr>
      <vt:lpstr>Triennial Review Process</vt:lpstr>
      <vt:lpstr>Remaining Issues with EPA</vt:lpstr>
      <vt:lpstr>Clean Water Act Requirements</vt:lpstr>
      <vt:lpstr>Inventory of Quality of  All Waters of the State</vt:lpstr>
      <vt:lpstr>Inventory of Quality of All  Waters of the State</vt:lpstr>
      <vt:lpstr>Water Quality Monitoring Network CHEMICAL ANALYSES</vt:lpstr>
      <vt:lpstr>Water Quality Monitoring Network AMBIENT SURFACE WATER NETWORK</vt:lpstr>
      <vt:lpstr>PowerPoint Presentation</vt:lpstr>
      <vt:lpstr>PowerPoint Presentation</vt:lpstr>
      <vt:lpstr>Water Quality Monitoring Network  LAKES AND RESERVOIRS</vt:lpstr>
      <vt:lpstr>Clean Water Act Requirements</vt:lpstr>
      <vt:lpstr>Clean Water Act Requirements</vt:lpstr>
      <vt:lpstr>Assessment Example: pH</vt:lpstr>
      <vt:lpstr>Assessment Example: pH</vt:lpstr>
      <vt:lpstr>303(d) Report Listing Format</vt:lpstr>
      <vt:lpstr>Draft 2016 Impaired Waterbodies</vt:lpstr>
      <vt:lpstr>Clean Water Act Requirements</vt:lpstr>
      <vt:lpstr>Designated Use Support &amp;  Water Quality Standards Attainment</vt:lpstr>
      <vt:lpstr>De-Listing of Waters</vt:lpstr>
      <vt:lpstr>De-Listings from 2014 to 2016</vt:lpstr>
      <vt:lpstr>New Listings for 2016</vt:lpstr>
      <vt:lpstr>Updates</vt:lpstr>
      <vt:lpstr>The Stakeholder Process</vt:lpstr>
      <vt:lpstr>PowerPoint Presentation</vt:lpstr>
    </vt:vector>
  </TitlesOfParts>
  <Company>Arkansas Department of Environmental Quality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Arkansas Dept. of Environmental Quality 2013 Reg. No. 2 Triennial Review</dc:title>
  <dc:creator>Williams, Kristi</dc:creator>
  <cp:lastModifiedBy>Vivian Koettel</cp:lastModifiedBy>
  <cp:revision>128</cp:revision>
  <cp:lastPrinted>2015-11-13T22:03:32Z</cp:lastPrinted>
  <dcterms:created xsi:type="dcterms:W3CDTF">2012-04-13T19:27:53Z</dcterms:created>
  <dcterms:modified xsi:type="dcterms:W3CDTF">2017-05-04T16:12:18Z</dcterms:modified>
</cp:coreProperties>
</file>